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6459200" cy="10972800"/>
  <p:notesSz cx="6858000" cy="9144000"/>
  <p:embeddedFontLst>
    <p:embeddedFont>
      <p:font typeface="Garet" panose="020B0604020202020204" charset="0"/>
      <p:regular r:id="rId3"/>
    </p:embeddedFont>
    <p:embeddedFont>
      <p:font typeface="Garet Bold" panose="020B0604020202020204" charset="0"/>
      <p:regular r:id="rId4"/>
    </p:embeddedFont>
    <p:embeddedFont>
      <p:font typeface="ITC Franklin Gothic LT" panose="020B0604020202020204" charset="0"/>
      <p:regular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5" d="100"/>
          <a:sy n="65" d="100"/>
        </p:scale>
        <p:origin x="10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TextBox 255"/>
          <p:cNvSpPr txBox="1"/>
          <p:nvPr/>
        </p:nvSpPr>
        <p:spPr>
          <a:xfrm>
            <a:off x="4546468" y="251411"/>
            <a:ext cx="7366264" cy="3067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sz="1800" spc="359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PROGRAM SERVICES PRE-AWARD</a:t>
            </a:r>
          </a:p>
        </p:txBody>
      </p:sp>
      <p:grpSp>
        <p:nvGrpSpPr>
          <p:cNvPr id="250" name="Group 25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23207" y="423813"/>
            <a:ext cx="3538146" cy="896993"/>
            <a:chOff x="0" y="0"/>
            <a:chExt cx="973949" cy="246916"/>
          </a:xfrm>
        </p:grpSpPr>
        <p:sp>
          <p:nvSpPr>
            <p:cNvPr id="251" name="Freeform 251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973949" cy="246916"/>
            </a:xfrm>
            <a:custGeom>
              <a:avLst/>
              <a:gdLst/>
              <a:ahLst/>
              <a:cxnLst/>
              <a:rect l="l" t="t" r="r" b="b"/>
              <a:pathLst>
                <a:path w="973949" h="246916">
                  <a:moveTo>
                    <a:pt x="13077" y="0"/>
                  </a:moveTo>
                  <a:lnTo>
                    <a:pt x="960871" y="0"/>
                  </a:lnTo>
                  <a:cubicBezTo>
                    <a:pt x="964340" y="0"/>
                    <a:pt x="967666" y="1378"/>
                    <a:pt x="970119" y="3830"/>
                  </a:cubicBezTo>
                  <a:cubicBezTo>
                    <a:pt x="972571" y="6283"/>
                    <a:pt x="973949" y="9609"/>
                    <a:pt x="973949" y="13077"/>
                  </a:cubicBezTo>
                  <a:lnTo>
                    <a:pt x="973949" y="233839"/>
                  </a:lnTo>
                  <a:cubicBezTo>
                    <a:pt x="973949" y="237307"/>
                    <a:pt x="972571" y="240633"/>
                    <a:pt x="970119" y="243086"/>
                  </a:cubicBezTo>
                  <a:cubicBezTo>
                    <a:pt x="967666" y="245538"/>
                    <a:pt x="964340" y="246916"/>
                    <a:pt x="960871" y="246916"/>
                  </a:cubicBezTo>
                  <a:lnTo>
                    <a:pt x="13077" y="246916"/>
                  </a:lnTo>
                  <a:cubicBezTo>
                    <a:pt x="9609" y="246916"/>
                    <a:pt x="6283" y="245538"/>
                    <a:pt x="3830" y="243086"/>
                  </a:cubicBezTo>
                  <a:cubicBezTo>
                    <a:pt x="1378" y="240633"/>
                    <a:pt x="0" y="237307"/>
                    <a:pt x="0" y="233839"/>
                  </a:cubicBezTo>
                  <a:lnTo>
                    <a:pt x="0" y="13077"/>
                  </a:lnTo>
                  <a:cubicBezTo>
                    <a:pt x="0" y="9609"/>
                    <a:pt x="1378" y="6283"/>
                    <a:pt x="3830" y="3830"/>
                  </a:cubicBezTo>
                  <a:cubicBezTo>
                    <a:pt x="6283" y="1378"/>
                    <a:pt x="9609" y="0"/>
                    <a:pt x="13077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2" name="TextBox 252"/>
            <p:cNvSpPr txBox="1"/>
            <p:nvPr/>
          </p:nvSpPr>
          <p:spPr>
            <a:xfrm>
              <a:off x="0" y="-19050"/>
              <a:ext cx="973949" cy="265966"/>
            </a:xfrm>
            <a:prstGeom prst="rect">
              <a:avLst/>
            </a:prstGeom>
          </p:spPr>
          <p:txBody>
            <a:bodyPr lIns="47414" tIns="47414" rIns="47414" bIns="47414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54" name="TextBox 254"/>
          <p:cNvSpPr txBox="1"/>
          <p:nvPr/>
        </p:nvSpPr>
        <p:spPr>
          <a:xfrm>
            <a:off x="493215" y="569141"/>
            <a:ext cx="3198131" cy="254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Vice President</a:t>
            </a:r>
          </a:p>
        </p:txBody>
      </p:sp>
      <p:sp>
        <p:nvSpPr>
          <p:cNvPr id="253" name="TextBox 253"/>
          <p:cNvSpPr txBox="1"/>
          <p:nvPr/>
        </p:nvSpPr>
        <p:spPr>
          <a:xfrm>
            <a:off x="493215" y="843735"/>
            <a:ext cx="3198131" cy="4171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Strategic Interdisciplinary Research</a:t>
            </a:r>
          </a:p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Preeti Sivasankar</a:t>
            </a:r>
          </a:p>
        </p:txBody>
      </p:sp>
      <p:sp>
        <p:nvSpPr>
          <p:cNvPr id="249" name="AutoShape 24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8968" y="1320806"/>
            <a:ext cx="0" cy="573272"/>
          </a:xfrm>
          <a:prstGeom prst="line">
            <a:avLst/>
          </a:prstGeom>
          <a:ln w="47625" cap="flat">
            <a:solidFill>
              <a:srgbClr val="CFB991"/>
            </a:solidFill>
            <a:prstDash val="sysDash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48" name="AutoShape 24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8968" y="1894078"/>
            <a:ext cx="721189" cy="0"/>
          </a:xfrm>
          <a:prstGeom prst="line">
            <a:avLst/>
          </a:prstGeom>
          <a:ln w="47625" cap="flat">
            <a:solidFill>
              <a:srgbClr val="CFB991"/>
            </a:solidFill>
            <a:prstDash val="sysDash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47" name="AutoShape 24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588018" y="1894078"/>
            <a:ext cx="702139" cy="473276"/>
          </a:xfrm>
          <a:prstGeom prst="line">
            <a:avLst/>
          </a:prstGeom>
          <a:ln w="38100" cap="flat">
            <a:solidFill>
              <a:srgbClr val="CFB991"/>
            </a:solidFill>
            <a:prstDash val="sysDash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46" name="AutoShape 24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8018" y="2373696"/>
            <a:ext cx="0" cy="7846265"/>
          </a:xfrm>
          <a:prstGeom prst="line">
            <a:avLst/>
          </a:prstGeom>
          <a:ln w="38100" cap="flat">
            <a:solidFill>
              <a:srgbClr val="CFB991"/>
            </a:solidFill>
            <a:prstDash val="sysDash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45" name="AutoShape 24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8018" y="10219961"/>
            <a:ext cx="1088801" cy="0"/>
          </a:xfrm>
          <a:prstGeom prst="line">
            <a:avLst/>
          </a:prstGeom>
          <a:ln w="38100" cap="flat">
            <a:solidFill>
              <a:srgbClr val="CFB991"/>
            </a:solidFill>
            <a:prstDash val="sysDash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41" name="Group 24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676819" y="10000839"/>
            <a:ext cx="1688440" cy="438243"/>
            <a:chOff x="0" y="0"/>
            <a:chExt cx="725837" cy="188394"/>
          </a:xfrm>
        </p:grpSpPr>
        <p:sp>
          <p:nvSpPr>
            <p:cNvPr id="242" name="Freeform 242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25837" cy="188394"/>
            </a:xfrm>
            <a:custGeom>
              <a:avLst/>
              <a:gdLst/>
              <a:ahLst/>
              <a:cxnLst/>
              <a:rect l="l" t="t" r="r" b="b"/>
              <a:pathLst>
                <a:path w="725837" h="188394">
                  <a:moveTo>
                    <a:pt x="27404" y="0"/>
                  </a:moveTo>
                  <a:lnTo>
                    <a:pt x="698433" y="0"/>
                  </a:lnTo>
                  <a:cubicBezTo>
                    <a:pt x="713567" y="0"/>
                    <a:pt x="725837" y="12269"/>
                    <a:pt x="725837" y="27404"/>
                  </a:cubicBezTo>
                  <a:lnTo>
                    <a:pt x="725837" y="160990"/>
                  </a:lnTo>
                  <a:cubicBezTo>
                    <a:pt x="725837" y="168258"/>
                    <a:pt x="722949" y="175229"/>
                    <a:pt x="717810" y="180368"/>
                  </a:cubicBezTo>
                  <a:cubicBezTo>
                    <a:pt x="712671" y="185507"/>
                    <a:pt x="705701" y="188394"/>
                    <a:pt x="698433" y="188394"/>
                  </a:cubicBezTo>
                  <a:lnTo>
                    <a:pt x="27404" y="188394"/>
                  </a:lnTo>
                  <a:cubicBezTo>
                    <a:pt x="20136" y="188394"/>
                    <a:pt x="13166" y="185507"/>
                    <a:pt x="8026" y="180368"/>
                  </a:cubicBezTo>
                  <a:cubicBezTo>
                    <a:pt x="2887" y="175229"/>
                    <a:pt x="0" y="168258"/>
                    <a:pt x="0" y="160990"/>
                  </a:cubicBezTo>
                  <a:lnTo>
                    <a:pt x="0" y="27404"/>
                  </a:lnTo>
                  <a:cubicBezTo>
                    <a:pt x="0" y="20136"/>
                    <a:pt x="2887" y="13166"/>
                    <a:pt x="8026" y="8026"/>
                  </a:cubicBezTo>
                  <a:cubicBezTo>
                    <a:pt x="13166" y="2887"/>
                    <a:pt x="20136" y="0"/>
                    <a:pt x="27404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3" name="TextBox 243"/>
            <p:cNvSpPr txBox="1"/>
            <p:nvPr/>
          </p:nvSpPr>
          <p:spPr>
            <a:xfrm>
              <a:off x="0" y="-19050"/>
              <a:ext cx="725837" cy="207444"/>
            </a:xfrm>
            <a:prstGeom prst="rect">
              <a:avLst/>
            </a:prstGeom>
          </p:spPr>
          <p:txBody>
            <a:bodyPr lIns="30361" tIns="30361" rIns="30361" bIns="30361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44" name="TextBox 244"/>
          <p:cNvSpPr txBox="1"/>
          <p:nvPr/>
        </p:nvSpPr>
        <p:spPr>
          <a:xfrm>
            <a:off x="1736282" y="10101851"/>
            <a:ext cx="1569513" cy="2076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b="1" spc="6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Operations Staff</a:t>
            </a:r>
          </a:p>
        </p:txBody>
      </p:sp>
      <p:grpSp>
        <p:nvGrpSpPr>
          <p:cNvPr id="236" name="Group 23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812065" y="767869"/>
            <a:ext cx="2881442" cy="584842"/>
            <a:chOff x="0" y="0"/>
            <a:chExt cx="786063" cy="159546"/>
          </a:xfrm>
        </p:grpSpPr>
        <p:sp>
          <p:nvSpPr>
            <p:cNvPr id="237" name="Freeform 237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86063" cy="159546"/>
            </a:xfrm>
            <a:custGeom>
              <a:avLst/>
              <a:gdLst/>
              <a:ahLst/>
              <a:cxnLst/>
              <a:rect l="l" t="t" r="r" b="b"/>
              <a:pathLst>
                <a:path w="786063" h="159546">
                  <a:moveTo>
                    <a:pt x="16058" y="0"/>
                  </a:moveTo>
                  <a:lnTo>
                    <a:pt x="770005" y="0"/>
                  </a:lnTo>
                  <a:cubicBezTo>
                    <a:pt x="774264" y="0"/>
                    <a:pt x="778348" y="1692"/>
                    <a:pt x="781360" y="4703"/>
                  </a:cubicBezTo>
                  <a:cubicBezTo>
                    <a:pt x="784371" y="7715"/>
                    <a:pt x="786063" y="11799"/>
                    <a:pt x="786063" y="16058"/>
                  </a:cubicBezTo>
                  <a:lnTo>
                    <a:pt x="786063" y="143488"/>
                  </a:lnTo>
                  <a:cubicBezTo>
                    <a:pt x="786063" y="152357"/>
                    <a:pt x="778873" y="159546"/>
                    <a:pt x="770005" y="159546"/>
                  </a:cubicBezTo>
                  <a:lnTo>
                    <a:pt x="16058" y="159546"/>
                  </a:lnTo>
                  <a:cubicBezTo>
                    <a:pt x="7189" y="159546"/>
                    <a:pt x="0" y="152357"/>
                    <a:pt x="0" y="143488"/>
                  </a:cubicBezTo>
                  <a:lnTo>
                    <a:pt x="0" y="16058"/>
                  </a:lnTo>
                  <a:cubicBezTo>
                    <a:pt x="0" y="11799"/>
                    <a:pt x="1692" y="7715"/>
                    <a:pt x="4703" y="4703"/>
                  </a:cubicBezTo>
                  <a:cubicBezTo>
                    <a:pt x="7715" y="1692"/>
                    <a:pt x="11799" y="0"/>
                    <a:pt x="16058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8" name="TextBox 238"/>
            <p:cNvSpPr txBox="1"/>
            <p:nvPr/>
          </p:nvSpPr>
          <p:spPr>
            <a:xfrm>
              <a:off x="0" y="-19050"/>
              <a:ext cx="786063" cy="178596"/>
            </a:xfrm>
            <a:prstGeom prst="rect">
              <a:avLst/>
            </a:prstGeom>
          </p:spPr>
          <p:txBody>
            <a:bodyPr lIns="47843" tIns="47843" rIns="47843" bIns="47843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40" name="TextBox 240"/>
          <p:cNvSpPr txBox="1"/>
          <p:nvPr/>
        </p:nvSpPr>
        <p:spPr>
          <a:xfrm>
            <a:off x="5950518" y="800193"/>
            <a:ext cx="2604536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Amanda Hamaker</a:t>
            </a:r>
          </a:p>
        </p:txBody>
      </p:sp>
      <p:sp>
        <p:nvSpPr>
          <p:cNvPr id="239" name="TextBox 239"/>
          <p:cNvSpPr txBox="1"/>
          <p:nvPr/>
        </p:nvSpPr>
        <p:spPr>
          <a:xfrm>
            <a:off x="5950518" y="1061837"/>
            <a:ext cx="2604536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Director Pre-Award</a:t>
            </a:r>
          </a:p>
        </p:txBody>
      </p:sp>
      <p:sp>
        <p:nvSpPr>
          <p:cNvPr id="235" name="AutoShape 23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4171599" y="1060290"/>
            <a:ext cx="1640466" cy="833788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30" name="Group 23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90157" y="1496923"/>
            <a:ext cx="2881442" cy="794311"/>
            <a:chOff x="0" y="0"/>
            <a:chExt cx="786063" cy="216690"/>
          </a:xfrm>
        </p:grpSpPr>
        <p:sp>
          <p:nvSpPr>
            <p:cNvPr id="231" name="Freeform 231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86063" cy="216690"/>
            </a:xfrm>
            <a:custGeom>
              <a:avLst/>
              <a:gdLst/>
              <a:ahLst/>
              <a:cxnLst/>
              <a:rect l="l" t="t" r="r" b="b"/>
              <a:pathLst>
                <a:path w="786063" h="216690">
                  <a:moveTo>
                    <a:pt x="16058" y="0"/>
                  </a:moveTo>
                  <a:lnTo>
                    <a:pt x="770005" y="0"/>
                  </a:lnTo>
                  <a:cubicBezTo>
                    <a:pt x="774264" y="0"/>
                    <a:pt x="778348" y="1692"/>
                    <a:pt x="781360" y="4703"/>
                  </a:cubicBezTo>
                  <a:cubicBezTo>
                    <a:pt x="784371" y="7715"/>
                    <a:pt x="786063" y="11799"/>
                    <a:pt x="786063" y="16058"/>
                  </a:cubicBezTo>
                  <a:lnTo>
                    <a:pt x="786063" y="200632"/>
                  </a:lnTo>
                  <a:cubicBezTo>
                    <a:pt x="786063" y="209500"/>
                    <a:pt x="778873" y="216690"/>
                    <a:pt x="770005" y="216690"/>
                  </a:cubicBezTo>
                  <a:lnTo>
                    <a:pt x="16058" y="216690"/>
                  </a:lnTo>
                  <a:cubicBezTo>
                    <a:pt x="11799" y="216690"/>
                    <a:pt x="7715" y="214998"/>
                    <a:pt x="4703" y="211986"/>
                  </a:cubicBezTo>
                  <a:cubicBezTo>
                    <a:pt x="1692" y="208975"/>
                    <a:pt x="0" y="204890"/>
                    <a:pt x="0" y="200632"/>
                  </a:cubicBezTo>
                  <a:lnTo>
                    <a:pt x="0" y="16058"/>
                  </a:lnTo>
                  <a:cubicBezTo>
                    <a:pt x="0" y="11799"/>
                    <a:pt x="1692" y="7715"/>
                    <a:pt x="4703" y="4703"/>
                  </a:cubicBezTo>
                  <a:cubicBezTo>
                    <a:pt x="7715" y="1692"/>
                    <a:pt x="11799" y="0"/>
                    <a:pt x="16058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2" name="TextBox 232"/>
            <p:cNvSpPr txBox="1"/>
            <p:nvPr/>
          </p:nvSpPr>
          <p:spPr>
            <a:xfrm>
              <a:off x="0" y="-19050"/>
              <a:ext cx="786063" cy="235740"/>
            </a:xfrm>
            <a:prstGeom prst="rect">
              <a:avLst/>
            </a:prstGeom>
          </p:spPr>
          <p:txBody>
            <a:bodyPr lIns="47843" tIns="47843" rIns="47843" bIns="47843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34" name="TextBox 234"/>
          <p:cNvSpPr txBox="1"/>
          <p:nvPr/>
        </p:nvSpPr>
        <p:spPr>
          <a:xfrm>
            <a:off x="1428610" y="1529247"/>
            <a:ext cx="2604536" cy="254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Lindsey Peabody</a:t>
            </a:r>
          </a:p>
        </p:txBody>
      </p:sp>
      <p:sp>
        <p:nvSpPr>
          <p:cNvPr id="233" name="TextBox 233"/>
          <p:cNvSpPr txBox="1"/>
          <p:nvPr/>
        </p:nvSpPr>
        <p:spPr>
          <a:xfrm>
            <a:off x="1428610" y="1790837"/>
            <a:ext cx="2604536" cy="4171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Pre-Award Assistant Director</a:t>
            </a:r>
          </a:p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Affiliated Organizations</a:t>
            </a:r>
          </a:p>
        </p:txBody>
      </p:sp>
      <p:sp>
        <p:nvSpPr>
          <p:cNvPr id="229" name="AutoShape 22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30878" y="2291234"/>
            <a:ext cx="0" cy="19797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24" name="Group 22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90157" y="2489204"/>
            <a:ext cx="2881442" cy="980485"/>
            <a:chOff x="0" y="0"/>
            <a:chExt cx="749399" cy="255002"/>
          </a:xfrm>
        </p:grpSpPr>
        <p:sp>
          <p:nvSpPr>
            <p:cNvPr id="225" name="Freeform 22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49399" cy="255002"/>
            </a:xfrm>
            <a:custGeom>
              <a:avLst/>
              <a:gdLst/>
              <a:ahLst/>
              <a:cxnLst/>
              <a:rect l="l" t="t" r="r" b="b"/>
              <a:pathLst>
                <a:path w="749399" h="255002">
                  <a:moveTo>
                    <a:pt x="16058" y="0"/>
                  </a:moveTo>
                  <a:lnTo>
                    <a:pt x="733341" y="0"/>
                  </a:lnTo>
                  <a:cubicBezTo>
                    <a:pt x="737600" y="0"/>
                    <a:pt x="741684" y="1692"/>
                    <a:pt x="744696" y="4703"/>
                  </a:cubicBezTo>
                  <a:cubicBezTo>
                    <a:pt x="747707" y="7715"/>
                    <a:pt x="749399" y="11799"/>
                    <a:pt x="749399" y="16058"/>
                  </a:cubicBezTo>
                  <a:lnTo>
                    <a:pt x="749399" y="238944"/>
                  </a:lnTo>
                  <a:cubicBezTo>
                    <a:pt x="749399" y="243203"/>
                    <a:pt x="747707" y="247288"/>
                    <a:pt x="744696" y="250299"/>
                  </a:cubicBezTo>
                  <a:cubicBezTo>
                    <a:pt x="741684" y="253311"/>
                    <a:pt x="737600" y="255002"/>
                    <a:pt x="733341" y="255002"/>
                  </a:cubicBezTo>
                  <a:lnTo>
                    <a:pt x="16058" y="255002"/>
                  </a:lnTo>
                  <a:cubicBezTo>
                    <a:pt x="7189" y="255002"/>
                    <a:pt x="0" y="247813"/>
                    <a:pt x="0" y="238944"/>
                  </a:cubicBezTo>
                  <a:lnTo>
                    <a:pt x="0" y="16058"/>
                  </a:lnTo>
                  <a:cubicBezTo>
                    <a:pt x="0" y="11799"/>
                    <a:pt x="1692" y="7715"/>
                    <a:pt x="4703" y="4703"/>
                  </a:cubicBezTo>
                  <a:cubicBezTo>
                    <a:pt x="7715" y="1692"/>
                    <a:pt x="11799" y="0"/>
                    <a:pt x="16058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" name="TextBox 226"/>
            <p:cNvSpPr txBox="1"/>
            <p:nvPr/>
          </p:nvSpPr>
          <p:spPr>
            <a:xfrm>
              <a:off x="0" y="-19050"/>
              <a:ext cx="749399" cy="274052"/>
            </a:xfrm>
            <a:prstGeom prst="rect">
              <a:avLst/>
            </a:prstGeom>
          </p:spPr>
          <p:txBody>
            <a:bodyPr lIns="50184" tIns="50184" rIns="50184" bIns="50184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28" name="TextBox 228"/>
          <p:cNvSpPr txBox="1"/>
          <p:nvPr/>
        </p:nvSpPr>
        <p:spPr>
          <a:xfrm>
            <a:off x="1389289" y="2529082"/>
            <a:ext cx="2604536" cy="254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Heather Cleveland</a:t>
            </a:r>
          </a:p>
        </p:txBody>
      </p:sp>
      <p:sp>
        <p:nvSpPr>
          <p:cNvPr id="227" name="TextBox 227"/>
          <p:cNvSpPr txBox="1"/>
          <p:nvPr/>
        </p:nvSpPr>
        <p:spPr>
          <a:xfrm>
            <a:off x="1428610" y="2773811"/>
            <a:ext cx="2604536" cy="626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Pre-Award Senior Manager - Strategic Interdisciplinary Research/Operations</a:t>
            </a:r>
          </a:p>
        </p:txBody>
      </p:sp>
      <p:sp>
        <p:nvSpPr>
          <p:cNvPr id="223" name="AutoShape 22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6742" y="2979446"/>
            <a:ext cx="513415" cy="0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22" name="AutoShape 2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976767" y="2959333"/>
            <a:ext cx="0" cy="3547565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21" name="AutoShape 2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76767" y="3851363"/>
            <a:ext cx="252540" cy="0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16" name="Group 2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29307" y="3545407"/>
            <a:ext cx="3003142" cy="611912"/>
            <a:chOff x="0" y="0"/>
            <a:chExt cx="949136" cy="193394"/>
          </a:xfrm>
        </p:grpSpPr>
        <p:sp>
          <p:nvSpPr>
            <p:cNvPr id="217" name="Freeform 217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949136" cy="193394"/>
            </a:xfrm>
            <a:custGeom>
              <a:avLst/>
              <a:gdLst/>
              <a:ahLst/>
              <a:cxnLst/>
              <a:rect l="l" t="t" r="r" b="b"/>
              <a:pathLst>
                <a:path w="949136" h="193394">
                  <a:moveTo>
                    <a:pt x="25779" y="0"/>
                  </a:moveTo>
                  <a:lnTo>
                    <a:pt x="923357" y="0"/>
                  </a:lnTo>
                  <a:cubicBezTo>
                    <a:pt x="937594" y="0"/>
                    <a:pt x="949136" y="11542"/>
                    <a:pt x="949136" y="25779"/>
                  </a:cubicBezTo>
                  <a:lnTo>
                    <a:pt x="949136" y="167614"/>
                  </a:lnTo>
                  <a:cubicBezTo>
                    <a:pt x="949136" y="181852"/>
                    <a:pt x="937594" y="193394"/>
                    <a:pt x="923357" y="193394"/>
                  </a:cubicBezTo>
                  <a:lnTo>
                    <a:pt x="25779" y="193394"/>
                  </a:lnTo>
                  <a:cubicBezTo>
                    <a:pt x="11542" y="193394"/>
                    <a:pt x="0" y="181852"/>
                    <a:pt x="0" y="167614"/>
                  </a:cubicBezTo>
                  <a:lnTo>
                    <a:pt x="0" y="25779"/>
                  </a:lnTo>
                  <a:cubicBezTo>
                    <a:pt x="0" y="11542"/>
                    <a:pt x="11542" y="0"/>
                    <a:pt x="25779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" name="TextBox 218"/>
            <p:cNvSpPr txBox="1"/>
            <p:nvPr/>
          </p:nvSpPr>
          <p:spPr>
            <a:xfrm>
              <a:off x="0" y="-19050"/>
              <a:ext cx="949136" cy="212444"/>
            </a:xfrm>
            <a:prstGeom prst="rect">
              <a:avLst/>
            </a:prstGeom>
          </p:spPr>
          <p:txBody>
            <a:bodyPr lIns="55002" tIns="55002" rIns="55002" bIns="55002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20" name="TextBox 220"/>
          <p:cNvSpPr txBox="1"/>
          <p:nvPr/>
        </p:nvSpPr>
        <p:spPr>
          <a:xfrm>
            <a:off x="1256227" y="3625890"/>
            <a:ext cx="2976222" cy="2406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sz="1400" b="1" spc="7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Jessica Gretencord-Steiner</a:t>
            </a:r>
          </a:p>
        </p:txBody>
      </p:sp>
      <p:sp>
        <p:nvSpPr>
          <p:cNvPr id="219" name="TextBox 219"/>
          <p:cNvSpPr txBox="1"/>
          <p:nvPr/>
        </p:nvSpPr>
        <p:spPr>
          <a:xfrm>
            <a:off x="1366788" y="3837980"/>
            <a:ext cx="2755099" cy="2076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Principal Pre-Award Specialist</a:t>
            </a:r>
          </a:p>
        </p:txBody>
      </p:sp>
      <p:sp>
        <p:nvSpPr>
          <p:cNvPr id="215" name="AutoShape 2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76767" y="4507263"/>
            <a:ext cx="252540" cy="0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10" name="Group 2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29307" y="4201307"/>
            <a:ext cx="3003142" cy="611912"/>
            <a:chOff x="0" y="0"/>
            <a:chExt cx="949136" cy="193394"/>
          </a:xfrm>
        </p:grpSpPr>
        <p:sp>
          <p:nvSpPr>
            <p:cNvPr id="211" name="Freeform 211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949136" cy="193394"/>
            </a:xfrm>
            <a:custGeom>
              <a:avLst/>
              <a:gdLst/>
              <a:ahLst/>
              <a:cxnLst/>
              <a:rect l="l" t="t" r="r" b="b"/>
              <a:pathLst>
                <a:path w="949136" h="193394">
                  <a:moveTo>
                    <a:pt x="25779" y="0"/>
                  </a:moveTo>
                  <a:lnTo>
                    <a:pt x="923357" y="0"/>
                  </a:lnTo>
                  <a:cubicBezTo>
                    <a:pt x="937594" y="0"/>
                    <a:pt x="949136" y="11542"/>
                    <a:pt x="949136" y="25779"/>
                  </a:cubicBezTo>
                  <a:lnTo>
                    <a:pt x="949136" y="167614"/>
                  </a:lnTo>
                  <a:cubicBezTo>
                    <a:pt x="949136" y="181852"/>
                    <a:pt x="937594" y="193394"/>
                    <a:pt x="923357" y="193394"/>
                  </a:cubicBezTo>
                  <a:lnTo>
                    <a:pt x="25779" y="193394"/>
                  </a:lnTo>
                  <a:cubicBezTo>
                    <a:pt x="11542" y="193394"/>
                    <a:pt x="0" y="181852"/>
                    <a:pt x="0" y="167614"/>
                  </a:cubicBezTo>
                  <a:lnTo>
                    <a:pt x="0" y="25779"/>
                  </a:lnTo>
                  <a:cubicBezTo>
                    <a:pt x="0" y="11542"/>
                    <a:pt x="11542" y="0"/>
                    <a:pt x="25779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2" name="TextBox 212"/>
            <p:cNvSpPr txBox="1"/>
            <p:nvPr/>
          </p:nvSpPr>
          <p:spPr>
            <a:xfrm>
              <a:off x="0" y="-19050"/>
              <a:ext cx="949136" cy="212444"/>
            </a:xfrm>
            <a:prstGeom prst="rect">
              <a:avLst/>
            </a:prstGeom>
          </p:spPr>
          <p:txBody>
            <a:bodyPr lIns="55002" tIns="55002" rIns="55002" bIns="55002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14" name="TextBox 214"/>
          <p:cNvSpPr txBox="1"/>
          <p:nvPr/>
        </p:nvSpPr>
        <p:spPr>
          <a:xfrm>
            <a:off x="1256227" y="4281789"/>
            <a:ext cx="2976222" cy="2406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sz="1400" b="1" spc="7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Jessica Williams</a:t>
            </a:r>
          </a:p>
        </p:txBody>
      </p:sp>
      <p:sp>
        <p:nvSpPr>
          <p:cNvPr id="213" name="TextBox 213"/>
          <p:cNvSpPr txBox="1"/>
          <p:nvPr/>
        </p:nvSpPr>
        <p:spPr>
          <a:xfrm>
            <a:off x="1366788" y="4493879"/>
            <a:ext cx="2755099" cy="2076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Principal Pre-Award Specialist</a:t>
            </a:r>
          </a:p>
        </p:txBody>
      </p:sp>
      <p:sp>
        <p:nvSpPr>
          <p:cNvPr id="209" name="AutoShape 20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76767" y="5166814"/>
            <a:ext cx="252540" cy="0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04" name="Group 20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29307" y="4860844"/>
            <a:ext cx="3003142" cy="611940"/>
            <a:chOff x="0" y="0"/>
            <a:chExt cx="949136" cy="193402"/>
          </a:xfrm>
        </p:grpSpPr>
        <p:sp>
          <p:nvSpPr>
            <p:cNvPr id="205" name="Freeform 20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949136" cy="193402"/>
            </a:xfrm>
            <a:custGeom>
              <a:avLst/>
              <a:gdLst/>
              <a:ahLst/>
              <a:cxnLst/>
              <a:rect l="l" t="t" r="r" b="b"/>
              <a:pathLst>
                <a:path w="949136" h="193402">
                  <a:moveTo>
                    <a:pt x="25779" y="0"/>
                  </a:moveTo>
                  <a:lnTo>
                    <a:pt x="923357" y="0"/>
                  </a:lnTo>
                  <a:cubicBezTo>
                    <a:pt x="937594" y="0"/>
                    <a:pt x="949136" y="11542"/>
                    <a:pt x="949136" y="25779"/>
                  </a:cubicBezTo>
                  <a:lnTo>
                    <a:pt x="949136" y="167623"/>
                  </a:lnTo>
                  <a:cubicBezTo>
                    <a:pt x="949136" y="181860"/>
                    <a:pt x="937594" y="193402"/>
                    <a:pt x="923357" y="193402"/>
                  </a:cubicBezTo>
                  <a:lnTo>
                    <a:pt x="25779" y="193402"/>
                  </a:lnTo>
                  <a:cubicBezTo>
                    <a:pt x="11542" y="193402"/>
                    <a:pt x="0" y="181860"/>
                    <a:pt x="0" y="167623"/>
                  </a:cubicBezTo>
                  <a:lnTo>
                    <a:pt x="0" y="25779"/>
                  </a:lnTo>
                  <a:cubicBezTo>
                    <a:pt x="0" y="11542"/>
                    <a:pt x="11542" y="0"/>
                    <a:pt x="25779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" name="TextBox 206"/>
            <p:cNvSpPr txBox="1"/>
            <p:nvPr/>
          </p:nvSpPr>
          <p:spPr>
            <a:xfrm>
              <a:off x="0" y="-19050"/>
              <a:ext cx="949136" cy="212452"/>
            </a:xfrm>
            <a:prstGeom prst="rect">
              <a:avLst/>
            </a:prstGeom>
          </p:spPr>
          <p:txBody>
            <a:bodyPr lIns="55002" tIns="55002" rIns="55002" bIns="55002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08" name="TextBox 208"/>
          <p:cNvSpPr txBox="1"/>
          <p:nvPr/>
        </p:nvSpPr>
        <p:spPr>
          <a:xfrm>
            <a:off x="1256227" y="4941327"/>
            <a:ext cx="2976222" cy="2406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sz="1400" b="1" spc="7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Paige Bullins</a:t>
            </a:r>
          </a:p>
        </p:txBody>
      </p:sp>
      <p:sp>
        <p:nvSpPr>
          <p:cNvPr id="207" name="TextBox 207"/>
          <p:cNvSpPr txBox="1"/>
          <p:nvPr/>
        </p:nvSpPr>
        <p:spPr>
          <a:xfrm>
            <a:off x="1366788" y="5153417"/>
            <a:ext cx="2755099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Pre-Award Specialist</a:t>
            </a:r>
          </a:p>
        </p:txBody>
      </p:sp>
      <p:sp>
        <p:nvSpPr>
          <p:cNvPr id="203" name="AutoShape 20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76767" y="5826378"/>
            <a:ext cx="242888" cy="0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98" name="Group 19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19654" y="5520409"/>
            <a:ext cx="3003142" cy="611940"/>
            <a:chOff x="0" y="0"/>
            <a:chExt cx="949136" cy="193402"/>
          </a:xfrm>
        </p:grpSpPr>
        <p:sp>
          <p:nvSpPr>
            <p:cNvPr id="199" name="Freeform 199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949136" cy="193402"/>
            </a:xfrm>
            <a:custGeom>
              <a:avLst/>
              <a:gdLst/>
              <a:ahLst/>
              <a:cxnLst/>
              <a:rect l="l" t="t" r="r" b="b"/>
              <a:pathLst>
                <a:path w="949136" h="193402">
                  <a:moveTo>
                    <a:pt x="25779" y="0"/>
                  </a:moveTo>
                  <a:lnTo>
                    <a:pt x="923357" y="0"/>
                  </a:lnTo>
                  <a:cubicBezTo>
                    <a:pt x="937594" y="0"/>
                    <a:pt x="949136" y="11542"/>
                    <a:pt x="949136" y="25779"/>
                  </a:cubicBezTo>
                  <a:lnTo>
                    <a:pt x="949136" y="167623"/>
                  </a:lnTo>
                  <a:cubicBezTo>
                    <a:pt x="949136" y="181860"/>
                    <a:pt x="937594" y="193402"/>
                    <a:pt x="923357" y="193402"/>
                  </a:cubicBezTo>
                  <a:lnTo>
                    <a:pt x="25779" y="193402"/>
                  </a:lnTo>
                  <a:cubicBezTo>
                    <a:pt x="11542" y="193402"/>
                    <a:pt x="0" y="181860"/>
                    <a:pt x="0" y="167623"/>
                  </a:cubicBezTo>
                  <a:lnTo>
                    <a:pt x="0" y="25779"/>
                  </a:lnTo>
                  <a:cubicBezTo>
                    <a:pt x="0" y="11542"/>
                    <a:pt x="11542" y="0"/>
                    <a:pt x="25779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0" name="TextBox 200"/>
            <p:cNvSpPr txBox="1"/>
            <p:nvPr/>
          </p:nvSpPr>
          <p:spPr>
            <a:xfrm>
              <a:off x="0" y="-19050"/>
              <a:ext cx="949136" cy="212452"/>
            </a:xfrm>
            <a:prstGeom prst="rect">
              <a:avLst/>
            </a:prstGeom>
          </p:spPr>
          <p:txBody>
            <a:bodyPr lIns="55002" tIns="55002" rIns="55002" bIns="55002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02" name="TextBox 202"/>
          <p:cNvSpPr txBox="1"/>
          <p:nvPr/>
        </p:nvSpPr>
        <p:spPr>
          <a:xfrm>
            <a:off x="1246574" y="5600891"/>
            <a:ext cx="2976222" cy="2406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sz="1400" b="1" spc="7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Lauren Kitchen</a:t>
            </a:r>
          </a:p>
        </p:txBody>
      </p:sp>
      <p:sp>
        <p:nvSpPr>
          <p:cNvPr id="201" name="TextBox 201"/>
          <p:cNvSpPr txBox="1"/>
          <p:nvPr/>
        </p:nvSpPr>
        <p:spPr>
          <a:xfrm>
            <a:off x="1357136" y="5812981"/>
            <a:ext cx="2755099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Pre-Award Specialist</a:t>
            </a:r>
          </a:p>
        </p:txBody>
      </p:sp>
      <p:sp>
        <p:nvSpPr>
          <p:cNvPr id="197" name="AutoShape 19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76767" y="6485943"/>
            <a:ext cx="252540" cy="0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92" name="Group 19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29307" y="6179973"/>
            <a:ext cx="3003142" cy="611940"/>
            <a:chOff x="0" y="0"/>
            <a:chExt cx="949136" cy="193402"/>
          </a:xfrm>
        </p:grpSpPr>
        <p:sp>
          <p:nvSpPr>
            <p:cNvPr id="193" name="Freeform 193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949136" cy="193402"/>
            </a:xfrm>
            <a:custGeom>
              <a:avLst/>
              <a:gdLst/>
              <a:ahLst/>
              <a:cxnLst/>
              <a:rect l="l" t="t" r="r" b="b"/>
              <a:pathLst>
                <a:path w="949136" h="193402">
                  <a:moveTo>
                    <a:pt x="25779" y="0"/>
                  </a:moveTo>
                  <a:lnTo>
                    <a:pt x="923357" y="0"/>
                  </a:lnTo>
                  <a:cubicBezTo>
                    <a:pt x="937594" y="0"/>
                    <a:pt x="949136" y="11542"/>
                    <a:pt x="949136" y="25779"/>
                  </a:cubicBezTo>
                  <a:lnTo>
                    <a:pt x="949136" y="167623"/>
                  </a:lnTo>
                  <a:cubicBezTo>
                    <a:pt x="949136" y="181860"/>
                    <a:pt x="937594" y="193402"/>
                    <a:pt x="923357" y="193402"/>
                  </a:cubicBezTo>
                  <a:lnTo>
                    <a:pt x="25779" y="193402"/>
                  </a:lnTo>
                  <a:cubicBezTo>
                    <a:pt x="11542" y="193402"/>
                    <a:pt x="0" y="181860"/>
                    <a:pt x="0" y="167623"/>
                  </a:cubicBezTo>
                  <a:lnTo>
                    <a:pt x="0" y="25779"/>
                  </a:lnTo>
                  <a:cubicBezTo>
                    <a:pt x="0" y="11542"/>
                    <a:pt x="11542" y="0"/>
                    <a:pt x="25779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" name="TextBox 194"/>
            <p:cNvSpPr txBox="1"/>
            <p:nvPr/>
          </p:nvSpPr>
          <p:spPr>
            <a:xfrm>
              <a:off x="0" y="-19050"/>
              <a:ext cx="949136" cy="212452"/>
            </a:xfrm>
            <a:prstGeom prst="rect">
              <a:avLst/>
            </a:prstGeom>
          </p:spPr>
          <p:txBody>
            <a:bodyPr lIns="55002" tIns="55002" rIns="55002" bIns="55002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96" name="TextBox 196"/>
          <p:cNvSpPr txBox="1"/>
          <p:nvPr/>
        </p:nvSpPr>
        <p:spPr>
          <a:xfrm>
            <a:off x="1256227" y="6260456"/>
            <a:ext cx="2976222" cy="2406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sz="1400" b="1" spc="7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Barbara Saldivar</a:t>
            </a:r>
          </a:p>
        </p:txBody>
      </p:sp>
      <p:sp>
        <p:nvSpPr>
          <p:cNvPr id="195" name="TextBox 195"/>
          <p:cNvSpPr txBox="1"/>
          <p:nvPr/>
        </p:nvSpPr>
        <p:spPr>
          <a:xfrm>
            <a:off x="1366788" y="6472546"/>
            <a:ext cx="2755099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Pre-Award Specialist</a:t>
            </a:r>
          </a:p>
        </p:txBody>
      </p:sp>
      <p:sp>
        <p:nvSpPr>
          <p:cNvPr id="191" name="AutoShape 19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6742" y="2959333"/>
            <a:ext cx="0" cy="6146268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90" name="AutoShape 19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6742" y="7600766"/>
            <a:ext cx="442913" cy="0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85" name="Group 18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19654" y="7258638"/>
            <a:ext cx="2602769" cy="684256"/>
            <a:chOff x="0" y="0"/>
            <a:chExt cx="711696" cy="187101"/>
          </a:xfrm>
        </p:grpSpPr>
        <p:sp>
          <p:nvSpPr>
            <p:cNvPr id="186" name="Freeform 186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11696" cy="187101"/>
            </a:xfrm>
            <a:custGeom>
              <a:avLst/>
              <a:gdLst/>
              <a:ahLst/>
              <a:cxnLst/>
              <a:rect l="l" t="t" r="r" b="b"/>
              <a:pathLst>
                <a:path w="711696" h="187101">
                  <a:moveTo>
                    <a:pt x="29745" y="0"/>
                  </a:moveTo>
                  <a:lnTo>
                    <a:pt x="681951" y="0"/>
                  </a:lnTo>
                  <a:cubicBezTo>
                    <a:pt x="698378" y="0"/>
                    <a:pt x="711696" y="13317"/>
                    <a:pt x="711696" y="29745"/>
                  </a:cubicBezTo>
                  <a:lnTo>
                    <a:pt x="711696" y="157356"/>
                  </a:lnTo>
                  <a:cubicBezTo>
                    <a:pt x="711696" y="165245"/>
                    <a:pt x="708562" y="172811"/>
                    <a:pt x="702983" y="178389"/>
                  </a:cubicBezTo>
                  <a:cubicBezTo>
                    <a:pt x="697405" y="183968"/>
                    <a:pt x="689840" y="187101"/>
                    <a:pt x="681951" y="187101"/>
                  </a:cubicBezTo>
                  <a:lnTo>
                    <a:pt x="29745" y="187101"/>
                  </a:lnTo>
                  <a:cubicBezTo>
                    <a:pt x="21856" y="187101"/>
                    <a:pt x="14290" y="183968"/>
                    <a:pt x="8712" y="178389"/>
                  </a:cubicBezTo>
                  <a:cubicBezTo>
                    <a:pt x="3134" y="172811"/>
                    <a:pt x="0" y="165245"/>
                    <a:pt x="0" y="157356"/>
                  </a:cubicBezTo>
                  <a:lnTo>
                    <a:pt x="0" y="29745"/>
                  </a:lnTo>
                  <a:cubicBezTo>
                    <a:pt x="0" y="21856"/>
                    <a:pt x="3134" y="14290"/>
                    <a:pt x="8712" y="8712"/>
                  </a:cubicBezTo>
                  <a:cubicBezTo>
                    <a:pt x="14290" y="3134"/>
                    <a:pt x="21856" y="0"/>
                    <a:pt x="29745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7" name="TextBox 187"/>
            <p:cNvSpPr txBox="1"/>
            <p:nvPr/>
          </p:nvSpPr>
          <p:spPr>
            <a:xfrm>
              <a:off x="0" y="-19050"/>
              <a:ext cx="711696" cy="206151"/>
            </a:xfrm>
            <a:prstGeom prst="rect">
              <a:avLst/>
            </a:prstGeom>
          </p:spPr>
          <p:txBody>
            <a:bodyPr lIns="86860" tIns="86860" rIns="86860" bIns="86860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89" name="TextBox 189"/>
          <p:cNvSpPr txBox="1"/>
          <p:nvPr/>
        </p:nvSpPr>
        <p:spPr>
          <a:xfrm>
            <a:off x="1344717" y="7341545"/>
            <a:ext cx="2352643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Cathy Skidmore*</a:t>
            </a:r>
          </a:p>
        </p:txBody>
      </p:sp>
      <p:sp>
        <p:nvSpPr>
          <p:cNvPr id="188" name="TextBox 188"/>
          <p:cNvSpPr txBox="1"/>
          <p:nvPr/>
        </p:nvSpPr>
        <p:spPr>
          <a:xfrm>
            <a:off x="1336177" y="7567660"/>
            <a:ext cx="2352643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Pre-Award Specialist</a:t>
            </a:r>
          </a:p>
        </p:txBody>
      </p:sp>
      <p:sp>
        <p:nvSpPr>
          <p:cNvPr id="184" name="AutoShape 18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6742" y="8341708"/>
            <a:ext cx="442913" cy="0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79" name="Group 17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19654" y="7990518"/>
            <a:ext cx="2602769" cy="702379"/>
            <a:chOff x="0" y="0"/>
            <a:chExt cx="711696" cy="192057"/>
          </a:xfrm>
        </p:grpSpPr>
        <p:sp>
          <p:nvSpPr>
            <p:cNvPr id="180" name="Freeform 180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11696" cy="192057"/>
            </a:xfrm>
            <a:custGeom>
              <a:avLst/>
              <a:gdLst/>
              <a:ahLst/>
              <a:cxnLst/>
              <a:rect l="l" t="t" r="r" b="b"/>
              <a:pathLst>
                <a:path w="711696" h="192057">
                  <a:moveTo>
                    <a:pt x="29745" y="0"/>
                  </a:moveTo>
                  <a:lnTo>
                    <a:pt x="681951" y="0"/>
                  </a:lnTo>
                  <a:cubicBezTo>
                    <a:pt x="698378" y="0"/>
                    <a:pt x="711696" y="13317"/>
                    <a:pt x="711696" y="29745"/>
                  </a:cubicBezTo>
                  <a:lnTo>
                    <a:pt x="711696" y="162312"/>
                  </a:lnTo>
                  <a:cubicBezTo>
                    <a:pt x="711696" y="170201"/>
                    <a:pt x="708562" y="177767"/>
                    <a:pt x="702983" y="183345"/>
                  </a:cubicBezTo>
                  <a:cubicBezTo>
                    <a:pt x="697405" y="188923"/>
                    <a:pt x="689840" y="192057"/>
                    <a:pt x="681951" y="192057"/>
                  </a:cubicBezTo>
                  <a:lnTo>
                    <a:pt x="29745" y="192057"/>
                  </a:lnTo>
                  <a:cubicBezTo>
                    <a:pt x="21856" y="192057"/>
                    <a:pt x="14290" y="188923"/>
                    <a:pt x="8712" y="183345"/>
                  </a:cubicBezTo>
                  <a:cubicBezTo>
                    <a:pt x="3134" y="177767"/>
                    <a:pt x="0" y="170201"/>
                    <a:pt x="0" y="162312"/>
                  </a:cubicBezTo>
                  <a:lnTo>
                    <a:pt x="0" y="29745"/>
                  </a:lnTo>
                  <a:cubicBezTo>
                    <a:pt x="0" y="21856"/>
                    <a:pt x="3134" y="14290"/>
                    <a:pt x="8712" y="8712"/>
                  </a:cubicBezTo>
                  <a:cubicBezTo>
                    <a:pt x="14290" y="3134"/>
                    <a:pt x="21856" y="0"/>
                    <a:pt x="29745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" name="TextBox 181"/>
            <p:cNvSpPr txBox="1"/>
            <p:nvPr/>
          </p:nvSpPr>
          <p:spPr>
            <a:xfrm>
              <a:off x="0" y="-19050"/>
              <a:ext cx="711696" cy="211107"/>
            </a:xfrm>
            <a:prstGeom prst="rect">
              <a:avLst/>
            </a:prstGeom>
          </p:spPr>
          <p:txBody>
            <a:bodyPr lIns="86860" tIns="86860" rIns="86860" bIns="86860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83" name="TextBox 183"/>
          <p:cNvSpPr txBox="1"/>
          <p:nvPr/>
        </p:nvSpPr>
        <p:spPr>
          <a:xfrm>
            <a:off x="1344717" y="8100612"/>
            <a:ext cx="2352643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Carissa Burgess</a:t>
            </a:r>
          </a:p>
        </p:txBody>
      </p:sp>
      <p:sp>
        <p:nvSpPr>
          <p:cNvPr id="182" name="TextBox 182"/>
          <p:cNvSpPr txBox="1"/>
          <p:nvPr/>
        </p:nvSpPr>
        <p:spPr>
          <a:xfrm>
            <a:off x="1336177" y="8326726"/>
            <a:ext cx="2352643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Pre-Award Specialist</a:t>
            </a:r>
          </a:p>
        </p:txBody>
      </p:sp>
      <p:sp>
        <p:nvSpPr>
          <p:cNvPr id="178" name="AutoShape 17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3882" y="9091712"/>
            <a:ext cx="465772" cy="0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73" name="Group 17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19654" y="8740523"/>
            <a:ext cx="2602769" cy="702379"/>
            <a:chOff x="0" y="0"/>
            <a:chExt cx="711696" cy="192057"/>
          </a:xfrm>
        </p:grpSpPr>
        <p:sp>
          <p:nvSpPr>
            <p:cNvPr id="174" name="Freeform 174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11696" cy="192057"/>
            </a:xfrm>
            <a:custGeom>
              <a:avLst/>
              <a:gdLst/>
              <a:ahLst/>
              <a:cxnLst/>
              <a:rect l="l" t="t" r="r" b="b"/>
              <a:pathLst>
                <a:path w="711696" h="192057">
                  <a:moveTo>
                    <a:pt x="29745" y="0"/>
                  </a:moveTo>
                  <a:lnTo>
                    <a:pt x="681951" y="0"/>
                  </a:lnTo>
                  <a:cubicBezTo>
                    <a:pt x="698378" y="0"/>
                    <a:pt x="711696" y="13317"/>
                    <a:pt x="711696" y="29745"/>
                  </a:cubicBezTo>
                  <a:lnTo>
                    <a:pt x="711696" y="162312"/>
                  </a:lnTo>
                  <a:cubicBezTo>
                    <a:pt x="711696" y="170201"/>
                    <a:pt x="708562" y="177767"/>
                    <a:pt x="702983" y="183345"/>
                  </a:cubicBezTo>
                  <a:cubicBezTo>
                    <a:pt x="697405" y="188923"/>
                    <a:pt x="689840" y="192057"/>
                    <a:pt x="681951" y="192057"/>
                  </a:cubicBezTo>
                  <a:lnTo>
                    <a:pt x="29745" y="192057"/>
                  </a:lnTo>
                  <a:cubicBezTo>
                    <a:pt x="21856" y="192057"/>
                    <a:pt x="14290" y="188923"/>
                    <a:pt x="8712" y="183345"/>
                  </a:cubicBezTo>
                  <a:cubicBezTo>
                    <a:pt x="3134" y="177767"/>
                    <a:pt x="0" y="170201"/>
                    <a:pt x="0" y="162312"/>
                  </a:cubicBezTo>
                  <a:lnTo>
                    <a:pt x="0" y="29745"/>
                  </a:lnTo>
                  <a:cubicBezTo>
                    <a:pt x="0" y="21856"/>
                    <a:pt x="3134" y="14290"/>
                    <a:pt x="8712" y="8712"/>
                  </a:cubicBezTo>
                  <a:cubicBezTo>
                    <a:pt x="14290" y="3134"/>
                    <a:pt x="21856" y="0"/>
                    <a:pt x="29745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5" name="TextBox 175"/>
            <p:cNvSpPr txBox="1"/>
            <p:nvPr/>
          </p:nvSpPr>
          <p:spPr>
            <a:xfrm>
              <a:off x="0" y="-19050"/>
              <a:ext cx="711696" cy="211107"/>
            </a:xfrm>
            <a:prstGeom prst="rect">
              <a:avLst/>
            </a:prstGeom>
          </p:spPr>
          <p:txBody>
            <a:bodyPr lIns="86860" tIns="86860" rIns="86860" bIns="86860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77" name="TextBox 177"/>
          <p:cNvSpPr txBox="1"/>
          <p:nvPr/>
        </p:nvSpPr>
        <p:spPr>
          <a:xfrm>
            <a:off x="1344717" y="8850616"/>
            <a:ext cx="2352643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Nichole Frantz</a:t>
            </a:r>
          </a:p>
        </p:txBody>
      </p:sp>
      <p:sp>
        <p:nvSpPr>
          <p:cNvPr id="176" name="TextBox 176"/>
          <p:cNvSpPr txBox="1"/>
          <p:nvPr/>
        </p:nvSpPr>
        <p:spPr>
          <a:xfrm>
            <a:off x="1336177" y="9076730"/>
            <a:ext cx="2352643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Pre-Award Specialist</a:t>
            </a:r>
          </a:p>
        </p:txBody>
      </p:sp>
      <p:sp>
        <p:nvSpPr>
          <p:cNvPr id="172" name="AutoShape 17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7252786" y="1352711"/>
            <a:ext cx="0" cy="352425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71" name="AutoShape 17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15073" y="1705136"/>
            <a:ext cx="11301871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70" name="AutoShape 17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5188776" y="1705136"/>
            <a:ext cx="0" cy="4340218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69" name="AutoShape 16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88776" y="2291234"/>
            <a:ext cx="363559" cy="6428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64" name="Group 16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552335" y="1900453"/>
            <a:ext cx="2576642" cy="794419"/>
            <a:chOff x="0" y="0"/>
            <a:chExt cx="702913" cy="216719"/>
          </a:xfrm>
        </p:grpSpPr>
        <p:sp>
          <p:nvSpPr>
            <p:cNvPr id="165" name="Freeform 16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02913" cy="216719"/>
            </a:xfrm>
            <a:custGeom>
              <a:avLst/>
              <a:gdLst/>
              <a:ahLst/>
              <a:cxnLst/>
              <a:rect l="l" t="t" r="r" b="b"/>
              <a:pathLst>
                <a:path w="702913" h="216719">
                  <a:moveTo>
                    <a:pt x="17958" y="0"/>
                  </a:moveTo>
                  <a:lnTo>
                    <a:pt x="684955" y="0"/>
                  </a:lnTo>
                  <a:cubicBezTo>
                    <a:pt x="694873" y="0"/>
                    <a:pt x="702913" y="8040"/>
                    <a:pt x="702913" y="17958"/>
                  </a:cubicBezTo>
                  <a:lnTo>
                    <a:pt x="702913" y="198762"/>
                  </a:lnTo>
                  <a:cubicBezTo>
                    <a:pt x="702913" y="208679"/>
                    <a:pt x="694873" y="216719"/>
                    <a:pt x="684955" y="216719"/>
                  </a:cubicBezTo>
                  <a:lnTo>
                    <a:pt x="17958" y="216719"/>
                  </a:lnTo>
                  <a:cubicBezTo>
                    <a:pt x="8040" y="216719"/>
                    <a:pt x="0" y="208679"/>
                    <a:pt x="0" y="198762"/>
                  </a:cubicBezTo>
                  <a:lnTo>
                    <a:pt x="0" y="17958"/>
                  </a:lnTo>
                  <a:cubicBezTo>
                    <a:pt x="0" y="8040"/>
                    <a:pt x="8040" y="0"/>
                    <a:pt x="17958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6" name="TextBox 166"/>
            <p:cNvSpPr txBox="1"/>
            <p:nvPr/>
          </p:nvSpPr>
          <p:spPr>
            <a:xfrm>
              <a:off x="0" y="-19050"/>
              <a:ext cx="702913" cy="235769"/>
            </a:xfrm>
            <a:prstGeom prst="rect">
              <a:avLst/>
            </a:prstGeom>
          </p:spPr>
          <p:txBody>
            <a:bodyPr lIns="47843" tIns="47843" rIns="47843" bIns="47843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68" name="TextBox 168"/>
          <p:cNvSpPr txBox="1"/>
          <p:nvPr/>
        </p:nvSpPr>
        <p:spPr>
          <a:xfrm>
            <a:off x="5676143" y="1932777"/>
            <a:ext cx="2329027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Ryan Clayton</a:t>
            </a:r>
          </a:p>
        </p:txBody>
      </p:sp>
      <p:sp>
        <p:nvSpPr>
          <p:cNvPr id="167" name="TextBox 167"/>
          <p:cNvSpPr txBox="1"/>
          <p:nvPr/>
        </p:nvSpPr>
        <p:spPr>
          <a:xfrm>
            <a:off x="5676143" y="2194421"/>
            <a:ext cx="2329027" cy="4172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Pre-Award Senior Manager</a:t>
            </a:r>
          </a:p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COS/COP/CHHS</a:t>
            </a:r>
          </a:p>
        </p:txBody>
      </p:sp>
      <p:sp>
        <p:nvSpPr>
          <p:cNvPr id="163" name="AutoShape 16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88776" y="3113961"/>
            <a:ext cx="538162" cy="0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58" name="Group 15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726939" y="2811644"/>
            <a:ext cx="2456939" cy="604635"/>
            <a:chOff x="0" y="0"/>
            <a:chExt cx="586217" cy="144264"/>
          </a:xfrm>
        </p:grpSpPr>
        <p:sp>
          <p:nvSpPr>
            <p:cNvPr id="159" name="Freeform 159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586217" cy="144264"/>
            </a:xfrm>
            <a:custGeom>
              <a:avLst/>
              <a:gdLst/>
              <a:ahLst/>
              <a:cxnLst/>
              <a:rect l="l" t="t" r="r" b="b"/>
              <a:pathLst>
                <a:path w="586217" h="144264">
                  <a:moveTo>
                    <a:pt x="31510" y="0"/>
                  </a:moveTo>
                  <a:lnTo>
                    <a:pt x="554706" y="0"/>
                  </a:lnTo>
                  <a:cubicBezTo>
                    <a:pt x="563063" y="0"/>
                    <a:pt x="571078" y="3320"/>
                    <a:pt x="576988" y="9229"/>
                  </a:cubicBezTo>
                  <a:cubicBezTo>
                    <a:pt x="582897" y="15139"/>
                    <a:pt x="586217" y="23153"/>
                    <a:pt x="586217" y="31510"/>
                  </a:cubicBezTo>
                  <a:lnTo>
                    <a:pt x="586217" y="112753"/>
                  </a:lnTo>
                  <a:cubicBezTo>
                    <a:pt x="586217" y="121110"/>
                    <a:pt x="582897" y="129125"/>
                    <a:pt x="576988" y="135035"/>
                  </a:cubicBezTo>
                  <a:cubicBezTo>
                    <a:pt x="571078" y="140944"/>
                    <a:pt x="563063" y="144264"/>
                    <a:pt x="554706" y="144264"/>
                  </a:cubicBezTo>
                  <a:lnTo>
                    <a:pt x="31510" y="144264"/>
                  </a:lnTo>
                  <a:cubicBezTo>
                    <a:pt x="23153" y="144264"/>
                    <a:pt x="15139" y="140944"/>
                    <a:pt x="9229" y="135035"/>
                  </a:cubicBezTo>
                  <a:cubicBezTo>
                    <a:pt x="3320" y="129125"/>
                    <a:pt x="0" y="121110"/>
                    <a:pt x="0" y="112753"/>
                  </a:cubicBezTo>
                  <a:lnTo>
                    <a:pt x="0" y="31510"/>
                  </a:lnTo>
                  <a:cubicBezTo>
                    <a:pt x="0" y="23153"/>
                    <a:pt x="3320" y="15139"/>
                    <a:pt x="9229" y="9229"/>
                  </a:cubicBezTo>
                  <a:cubicBezTo>
                    <a:pt x="15139" y="3320"/>
                    <a:pt x="23153" y="0"/>
                    <a:pt x="3151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0" name="TextBox 160"/>
            <p:cNvSpPr txBox="1"/>
            <p:nvPr/>
          </p:nvSpPr>
          <p:spPr>
            <a:xfrm>
              <a:off x="0" y="-19050"/>
              <a:ext cx="586217" cy="163314"/>
            </a:xfrm>
            <a:prstGeom prst="rect">
              <a:avLst/>
            </a:prstGeom>
          </p:spPr>
          <p:txBody>
            <a:bodyPr lIns="99544" tIns="99544" rIns="99544" bIns="99544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62" name="TextBox 162"/>
          <p:cNvSpPr txBox="1"/>
          <p:nvPr/>
        </p:nvSpPr>
        <p:spPr>
          <a:xfrm>
            <a:off x="5844995" y="2875437"/>
            <a:ext cx="2220827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Selena McNeal</a:t>
            </a:r>
          </a:p>
        </p:txBody>
      </p:sp>
      <p:sp>
        <p:nvSpPr>
          <p:cNvPr id="161" name="TextBox 161"/>
          <p:cNvSpPr txBox="1"/>
          <p:nvPr/>
        </p:nvSpPr>
        <p:spPr>
          <a:xfrm>
            <a:off x="5815360" y="3101551"/>
            <a:ext cx="2280097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Pre-Award Specialist</a:t>
            </a:r>
          </a:p>
        </p:txBody>
      </p:sp>
      <p:sp>
        <p:nvSpPr>
          <p:cNvPr id="157" name="AutoShape 15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02043" y="3772006"/>
            <a:ext cx="524896" cy="0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52" name="Group 15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726939" y="3469689"/>
            <a:ext cx="2456939" cy="604635"/>
            <a:chOff x="0" y="0"/>
            <a:chExt cx="586217" cy="144264"/>
          </a:xfrm>
        </p:grpSpPr>
        <p:sp>
          <p:nvSpPr>
            <p:cNvPr id="153" name="Freeform 153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586217" cy="144264"/>
            </a:xfrm>
            <a:custGeom>
              <a:avLst/>
              <a:gdLst/>
              <a:ahLst/>
              <a:cxnLst/>
              <a:rect l="l" t="t" r="r" b="b"/>
              <a:pathLst>
                <a:path w="586217" h="144264">
                  <a:moveTo>
                    <a:pt x="31510" y="0"/>
                  </a:moveTo>
                  <a:lnTo>
                    <a:pt x="554706" y="0"/>
                  </a:lnTo>
                  <a:cubicBezTo>
                    <a:pt x="563063" y="0"/>
                    <a:pt x="571078" y="3320"/>
                    <a:pt x="576988" y="9229"/>
                  </a:cubicBezTo>
                  <a:cubicBezTo>
                    <a:pt x="582897" y="15139"/>
                    <a:pt x="586217" y="23153"/>
                    <a:pt x="586217" y="31510"/>
                  </a:cubicBezTo>
                  <a:lnTo>
                    <a:pt x="586217" y="112753"/>
                  </a:lnTo>
                  <a:cubicBezTo>
                    <a:pt x="586217" y="121110"/>
                    <a:pt x="582897" y="129125"/>
                    <a:pt x="576988" y="135035"/>
                  </a:cubicBezTo>
                  <a:cubicBezTo>
                    <a:pt x="571078" y="140944"/>
                    <a:pt x="563063" y="144264"/>
                    <a:pt x="554706" y="144264"/>
                  </a:cubicBezTo>
                  <a:lnTo>
                    <a:pt x="31510" y="144264"/>
                  </a:lnTo>
                  <a:cubicBezTo>
                    <a:pt x="23153" y="144264"/>
                    <a:pt x="15139" y="140944"/>
                    <a:pt x="9229" y="135035"/>
                  </a:cubicBezTo>
                  <a:cubicBezTo>
                    <a:pt x="3320" y="129125"/>
                    <a:pt x="0" y="121110"/>
                    <a:pt x="0" y="112753"/>
                  </a:cubicBezTo>
                  <a:lnTo>
                    <a:pt x="0" y="31510"/>
                  </a:lnTo>
                  <a:cubicBezTo>
                    <a:pt x="0" y="23153"/>
                    <a:pt x="3320" y="15139"/>
                    <a:pt x="9229" y="9229"/>
                  </a:cubicBezTo>
                  <a:cubicBezTo>
                    <a:pt x="15139" y="3320"/>
                    <a:pt x="23153" y="0"/>
                    <a:pt x="3151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" name="TextBox 154"/>
            <p:cNvSpPr txBox="1"/>
            <p:nvPr/>
          </p:nvSpPr>
          <p:spPr>
            <a:xfrm>
              <a:off x="0" y="-19050"/>
              <a:ext cx="586217" cy="163314"/>
            </a:xfrm>
            <a:prstGeom prst="rect">
              <a:avLst/>
            </a:prstGeom>
          </p:spPr>
          <p:txBody>
            <a:bodyPr lIns="99544" tIns="99544" rIns="99544" bIns="99544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56" name="TextBox 156"/>
          <p:cNvSpPr txBox="1"/>
          <p:nvPr/>
        </p:nvSpPr>
        <p:spPr>
          <a:xfrm>
            <a:off x="5844995" y="3533482"/>
            <a:ext cx="2220827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Kim Powers</a:t>
            </a:r>
          </a:p>
        </p:txBody>
      </p:sp>
      <p:sp>
        <p:nvSpPr>
          <p:cNvPr id="155" name="TextBox 155"/>
          <p:cNvSpPr txBox="1"/>
          <p:nvPr/>
        </p:nvSpPr>
        <p:spPr>
          <a:xfrm>
            <a:off x="5815360" y="3759596"/>
            <a:ext cx="2280097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Pre-Award Specialist</a:t>
            </a:r>
          </a:p>
        </p:txBody>
      </p:sp>
      <p:sp>
        <p:nvSpPr>
          <p:cNvPr id="151" name="AutoShape 15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02043" y="4560586"/>
            <a:ext cx="524896" cy="0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46" name="Group 14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726939" y="4131474"/>
            <a:ext cx="2456939" cy="858224"/>
            <a:chOff x="0" y="0"/>
            <a:chExt cx="712191" cy="248773"/>
          </a:xfrm>
        </p:grpSpPr>
        <p:sp>
          <p:nvSpPr>
            <p:cNvPr id="147" name="Freeform 147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12191" cy="248773"/>
            </a:xfrm>
            <a:custGeom>
              <a:avLst/>
              <a:gdLst/>
              <a:ahLst/>
              <a:cxnLst/>
              <a:rect l="l" t="t" r="r" b="b"/>
              <a:pathLst>
                <a:path w="712191" h="248773">
                  <a:moveTo>
                    <a:pt x="31510" y="0"/>
                  </a:moveTo>
                  <a:lnTo>
                    <a:pt x="680681" y="0"/>
                  </a:lnTo>
                  <a:cubicBezTo>
                    <a:pt x="689038" y="0"/>
                    <a:pt x="697053" y="3320"/>
                    <a:pt x="702962" y="9229"/>
                  </a:cubicBezTo>
                  <a:cubicBezTo>
                    <a:pt x="708871" y="15139"/>
                    <a:pt x="712191" y="23153"/>
                    <a:pt x="712191" y="31510"/>
                  </a:cubicBezTo>
                  <a:lnTo>
                    <a:pt x="712191" y="217262"/>
                  </a:lnTo>
                  <a:cubicBezTo>
                    <a:pt x="712191" y="225619"/>
                    <a:pt x="708871" y="233634"/>
                    <a:pt x="702962" y="239544"/>
                  </a:cubicBezTo>
                  <a:cubicBezTo>
                    <a:pt x="697053" y="245453"/>
                    <a:pt x="689038" y="248773"/>
                    <a:pt x="680681" y="248773"/>
                  </a:cubicBezTo>
                  <a:lnTo>
                    <a:pt x="31510" y="248773"/>
                  </a:lnTo>
                  <a:cubicBezTo>
                    <a:pt x="23153" y="248773"/>
                    <a:pt x="15139" y="245453"/>
                    <a:pt x="9229" y="239544"/>
                  </a:cubicBezTo>
                  <a:cubicBezTo>
                    <a:pt x="3320" y="233634"/>
                    <a:pt x="0" y="225619"/>
                    <a:pt x="0" y="217262"/>
                  </a:cubicBezTo>
                  <a:lnTo>
                    <a:pt x="0" y="31510"/>
                  </a:lnTo>
                  <a:cubicBezTo>
                    <a:pt x="0" y="23153"/>
                    <a:pt x="3320" y="15139"/>
                    <a:pt x="9229" y="9229"/>
                  </a:cubicBezTo>
                  <a:cubicBezTo>
                    <a:pt x="15139" y="3320"/>
                    <a:pt x="23153" y="0"/>
                    <a:pt x="3151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8" name="TextBox 148"/>
            <p:cNvSpPr txBox="1"/>
            <p:nvPr/>
          </p:nvSpPr>
          <p:spPr>
            <a:xfrm>
              <a:off x="0" y="-19050"/>
              <a:ext cx="712191" cy="267823"/>
            </a:xfrm>
            <a:prstGeom prst="rect">
              <a:avLst/>
            </a:prstGeom>
          </p:spPr>
          <p:txBody>
            <a:bodyPr lIns="81937" tIns="81937" rIns="81937" bIns="81937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50" name="TextBox 150"/>
          <p:cNvSpPr txBox="1"/>
          <p:nvPr/>
        </p:nvSpPr>
        <p:spPr>
          <a:xfrm>
            <a:off x="5818365" y="4173426"/>
            <a:ext cx="2277167" cy="5309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Brandee Schluttenhofer</a:t>
            </a:r>
          </a:p>
        </p:txBody>
      </p:sp>
      <p:sp>
        <p:nvSpPr>
          <p:cNvPr id="149" name="TextBox 149"/>
          <p:cNvSpPr txBox="1"/>
          <p:nvPr/>
        </p:nvSpPr>
        <p:spPr>
          <a:xfrm>
            <a:off x="5726939" y="4675820"/>
            <a:ext cx="2456939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199" spc="59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Pre-Award Specialist</a:t>
            </a:r>
          </a:p>
        </p:txBody>
      </p:sp>
      <p:sp>
        <p:nvSpPr>
          <p:cNvPr id="145" name="AutoShape 14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63146" y="5368305"/>
            <a:ext cx="563793" cy="0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40" name="Group 14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726939" y="5046848"/>
            <a:ext cx="2456939" cy="642914"/>
            <a:chOff x="0" y="0"/>
            <a:chExt cx="586217" cy="153397"/>
          </a:xfrm>
        </p:grpSpPr>
        <p:sp>
          <p:nvSpPr>
            <p:cNvPr id="141" name="Freeform 141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586217" cy="153397"/>
            </a:xfrm>
            <a:custGeom>
              <a:avLst/>
              <a:gdLst/>
              <a:ahLst/>
              <a:cxnLst/>
              <a:rect l="l" t="t" r="r" b="b"/>
              <a:pathLst>
                <a:path w="586217" h="153397">
                  <a:moveTo>
                    <a:pt x="31510" y="0"/>
                  </a:moveTo>
                  <a:lnTo>
                    <a:pt x="554706" y="0"/>
                  </a:lnTo>
                  <a:cubicBezTo>
                    <a:pt x="563063" y="0"/>
                    <a:pt x="571078" y="3320"/>
                    <a:pt x="576988" y="9229"/>
                  </a:cubicBezTo>
                  <a:cubicBezTo>
                    <a:pt x="582897" y="15139"/>
                    <a:pt x="586217" y="23153"/>
                    <a:pt x="586217" y="31510"/>
                  </a:cubicBezTo>
                  <a:lnTo>
                    <a:pt x="586217" y="121887"/>
                  </a:lnTo>
                  <a:cubicBezTo>
                    <a:pt x="586217" y="130244"/>
                    <a:pt x="582897" y="138259"/>
                    <a:pt x="576988" y="144168"/>
                  </a:cubicBezTo>
                  <a:cubicBezTo>
                    <a:pt x="571078" y="150077"/>
                    <a:pt x="563063" y="153397"/>
                    <a:pt x="554706" y="153397"/>
                  </a:cubicBezTo>
                  <a:lnTo>
                    <a:pt x="31510" y="153397"/>
                  </a:lnTo>
                  <a:cubicBezTo>
                    <a:pt x="23153" y="153397"/>
                    <a:pt x="15139" y="150077"/>
                    <a:pt x="9229" y="144168"/>
                  </a:cubicBezTo>
                  <a:cubicBezTo>
                    <a:pt x="3320" y="138259"/>
                    <a:pt x="0" y="130244"/>
                    <a:pt x="0" y="121887"/>
                  </a:cubicBezTo>
                  <a:lnTo>
                    <a:pt x="0" y="31510"/>
                  </a:lnTo>
                  <a:cubicBezTo>
                    <a:pt x="0" y="23153"/>
                    <a:pt x="3320" y="15139"/>
                    <a:pt x="9229" y="9229"/>
                  </a:cubicBezTo>
                  <a:cubicBezTo>
                    <a:pt x="15139" y="3320"/>
                    <a:pt x="23153" y="0"/>
                    <a:pt x="3151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2" name="TextBox 142"/>
            <p:cNvSpPr txBox="1"/>
            <p:nvPr/>
          </p:nvSpPr>
          <p:spPr>
            <a:xfrm>
              <a:off x="0" y="-19050"/>
              <a:ext cx="586217" cy="172447"/>
            </a:xfrm>
            <a:prstGeom prst="rect">
              <a:avLst/>
            </a:prstGeom>
          </p:spPr>
          <p:txBody>
            <a:bodyPr lIns="99544" tIns="99544" rIns="99544" bIns="99544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44" name="TextBox 144"/>
          <p:cNvSpPr txBox="1"/>
          <p:nvPr/>
        </p:nvSpPr>
        <p:spPr>
          <a:xfrm>
            <a:off x="5844995" y="5119331"/>
            <a:ext cx="2220827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Tara Brown</a:t>
            </a:r>
          </a:p>
        </p:txBody>
      </p:sp>
      <p:sp>
        <p:nvSpPr>
          <p:cNvPr id="143" name="TextBox 143"/>
          <p:cNvSpPr txBox="1"/>
          <p:nvPr/>
        </p:nvSpPr>
        <p:spPr>
          <a:xfrm>
            <a:off x="5844995" y="5345445"/>
            <a:ext cx="2220827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Pre-Award Specialist</a:t>
            </a:r>
          </a:p>
        </p:txBody>
      </p:sp>
      <p:sp>
        <p:nvSpPr>
          <p:cNvPr id="139" name="AutoShape 13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63146" y="6045354"/>
            <a:ext cx="563793" cy="0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34" name="Group 13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726939" y="5746912"/>
            <a:ext cx="2456939" cy="596884"/>
            <a:chOff x="0" y="0"/>
            <a:chExt cx="712191" cy="173018"/>
          </a:xfrm>
        </p:grpSpPr>
        <p:sp>
          <p:nvSpPr>
            <p:cNvPr id="135" name="Freeform 13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12191" cy="173018"/>
            </a:xfrm>
            <a:custGeom>
              <a:avLst/>
              <a:gdLst/>
              <a:ahLst/>
              <a:cxnLst/>
              <a:rect l="l" t="t" r="r" b="b"/>
              <a:pathLst>
                <a:path w="712191" h="173018">
                  <a:moveTo>
                    <a:pt x="31510" y="0"/>
                  </a:moveTo>
                  <a:lnTo>
                    <a:pt x="680681" y="0"/>
                  </a:lnTo>
                  <a:cubicBezTo>
                    <a:pt x="689038" y="0"/>
                    <a:pt x="697053" y="3320"/>
                    <a:pt x="702962" y="9229"/>
                  </a:cubicBezTo>
                  <a:cubicBezTo>
                    <a:pt x="708871" y="15139"/>
                    <a:pt x="712191" y="23153"/>
                    <a:pt x="712191" y="31510"/>
                  </a:cubicBezTo>
                  <a:lnTo>
                    <a:pt x="712191" y="141508"/>
                  </a:lnTo>
                  <a:cubicBezTo>
                    <a:pt x="712191" y="149865"/>
                    <a:pt x="708871" y="157880"/>
                    <a:pt x="702962" y="163789"/>
                  </a:cubicBezTo>
                  <a:cubicBezTo>
                    <a:pt x="697053" y="169698"/>
                    <a:pt x="689038" y="173018"/>
                    <a:pt x="680681" y="173018"/>
                  </a:cubicBezTo>
                  <a:lnTo>
                    <a:pt x="31510" y="173018"/>
                  </a:lnTo>
                  <a:cubicBezTo>
                    <a:pt x="23153" y="173018"/>
                    <a:pt x="15139" y="169698"/>
                    <a:pt x="9229" y="163789"/>
                  </a:cubicBezTo>
                  <a:cubicBezTo>
                    <a:pt x="3320" y="157880"/>
                    <a:pt x="0" y="149865"/>
                    <a:pt x="0" y="141508"/>
                  </a:cubicBezTo>
                  <a:lnTo>
                    <a:pt x="0" y="31510"/>
                  </a:lnTo>
                  <a:cubicBezTo>
                    <a:pt x="0" y="23153"/>
                    <a:pt x="3320" y="15139"/>
                    <a:pt x="9229" y="9229"/>
                  </a:cubicBezTo>
                  <a:cubicBezTo>
                    <a:pt x="15139" y="3320"/>
                    <a:pt x="23153" y="0"/>
                    <a:pt x="3151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6" name="TextBox 136"/>
            <p:cNvSpPr txBox="1"/>
            <p:nvPr/>
          </p:nvSpPr>
          <p:spPr>
            <a:xfrm>
              <a:off x="0" y="-19050"/>
              <a:ext cx="712191" cy="192068"/>
            </a:xfrm>
            <a:prstGeom prst="rect">
              <a:avLst/>
            </a:prstGeom>
          </p:spPr>
          <p:txBody>
            <a:bodyPr lIns="81937" tIns="81937" rIns="81937" bIns="81937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38" name="TextBox 138"/>
          <p:cNvSpPr txBox="1"/>
          <p:nvPr/>
        </p:nvSpPr>
        <p:spPr>
          <a:xfrm>
            <a:off x="5772652" y="5801799"/>
            <a:ext cx="2365512" cy="2571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00"/>
              </a:lnSpc>
            </a:pPr>
            <a:r>
              <a:rPr lang="en-US" sz="1500" b="1" spc="75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Vacant</a:t>
            </a:r>
          </a:p>
        </p:txBody>
      </p:sp>
      <p:sp>
        <p:nvSpPr>
          <p:cNvPr id="137" name="TextBox 137"/>
          <p:cNvSpPr txBox="1"/>
          <p:nvPr/>
        </p:nvSpPr>
        <p:spPr>
          <a:xfrm>
            <a:off x="5871927" y="6030372"/>
            <a:ext cx="2166962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199" spc="59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Pre-Award Specialist</a:t>
            </a:r>
          </a:p>
        </p:txBody>
      </p:sp>
      <p:sp>
        <p:nvSpPr>
          <p:cNvPr id="133" name="AutoShape 13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4838885" y="1681702"/>
            <a:ext cx="0" cy="8276067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32" name="AutoShape 13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38885" y="7122005"/>
            <a:ext cx="1615040" cy="0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27" name="Group 12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453925" y="6724796"/>
            <a:ext cx="2576642" cy="794419"/>
            <a:chOff x="0" y="0"/>
            <a:chExt cx="702913" cy="216719"/>
          </a:xfrm>
        </p:grpSpPr>
        <p:sp>
          <p:nvSpPr>
            <p:cNvPr id="128" name="Freeform 128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02913" cy="216719"/>
            </a:xfrm>
            <a:custGeom>
              <a:avLst/>
              <a:gdLst/>
              <a:ahLst/>
              <a:cxnLst/>
              <a:rect l="l" t="t" r="r" b="b"/>
              <a:pathLst>
                <a:path w="702913" h="216719">
                  <a:moveTo>
                    <a:pt x="17958" y="0"/>
                  </a:moveTo>
                  <a:lnTo>
                    <a:pt x="684955" y="0"/>
                  </a:lnTo>
                  <a:cubicBezTo>
                    <a:pt x="694873" y="0"/>
                    <a:pt x="702913" y="8040"/>
                    <a:pt x="702913" y="17958"/>
                  </a:cubicBezTo>
                  <a:lnTo>
                    <a:pt x="702913" y="198762"/>
                  </a:lnTo>
                  <a:cubicBezTo>
                    <a:pt x="702913" y="208679"/>
                    <a:pt x="694873" y="216719"/>
                    <a:pt x="684955" y="216719"/>
                  </a:cubicBezTo>
                  <a:lnTo>
                    <a:pt x="17958" y="216719"/>
                  </a:lnTo>
                  <a:cubicBezTo>
                    <a:pt x="8040" y="216719"/>
                    <a:pt x="0" y="208679"/>
                    <a:pt x="0" y="198762"/>
                  </a:cubicBezTo>
                  <a:lnTo>
                    <a:pt x="0" y="17958"/>
                  </a:lnTo>
                  <a:cubicBezTo>
                    <a:pt x="0" y="8040"/>
                    <a:pt x="8040" y="0"/>
                    <a:pt x="17958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9" name="TextBox 129"/>
            <p:cNvSpPr txBox="1"/>
            <p:nvPr/>
          </p:nvSpPr>
          <p:spPr>
            <a:xfrm>
              <a:off x="0" y="-19050"/>
              <a:ext cx="702913" cy="235769"/>
            </a:xfrm>
            <a:prstGeom prst="rect">
              <a:avLst/>
            </a:prstGeom>
          </p:spPr>
          <p:txBody>
            <a:bodyPr lIns="47843" tIns="47843" rIns="47843" bIns="47843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31" name="TextBox 131"/>
          <p:cNvSpPr txBox="1"/>
          <p:nvPr/>
        </p:nvSpPr>
        <p:spPr>
          <a:xfrm>
            <a:off x="6577733" y="6757120"/>
            <a:ext cx="2329027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Melissa Martin</a:t>
            </a:r>
          </a:p>
        </p:txBody>
      </p:sp>
      <p:sp>
        <p:nvSpPr>
          <p:cNvPr id="130" name="TextBox 130"/>
          <p:cNvSpPr txBox="1"/>
          <p:nvPr/>
        </p:nvSpPr>
        <p:spPr>
          <a:xfrm>
            <a:off x="6577733" y="7018764"/>
            <a:ext cx="2329027" cy="4172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Pre-Award Senior Manager</a:t>
            </a:r>
          </a:p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COE</a:t>
            </a:r>
          </a:p>
        </p:txBody>
      </p:sp>
      <p:sp>
        <p:nvSpPr>
          <p:cNvPr id="126" name="AutoShape 12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4838885" y="7935833"/>
            <a:ext cx="1795080" cy="0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21" name="Group 1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633965" y="7633515"/>
            <a:ext cx="2456939" cy="604635"/>
            <a:chOff x="0" y="0"/>
            <a:chExt cx="586217" cy="144264"/>
          </a:xfrm>
        </p:grpSpPr>
        <p:sp>
          <p:nvSpPr>
            <p:cNvPr id="122" name="Freeform 122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586217" cy="144264"/>
            </a:xfrm>
            <a:custGeom>
              <a:avLst/>
              <a:gdLst/>
              <a:ahLst/>
              <a:cxnLst/>
              <a:rect l="l" t="t" r="r" b="b"/>
              <a:pathLst>
                <a:path w="586217" h="144264">
                  <a:moveTo>
                    <a:pt x="31510" y="0"/>
                  </a:moveTo>
                  <a:lnTo>
                    <a:pt x="554706" y="0"/>
                  </a:lnTo>
                  <a:cubicBezTo>
                    <a:pt x="563063" y="0"/>
                    <a:pt x="571078" y="3320"/>
                    <a:pt x="576988" y="9229"/>
                  </a:cubicBezTo>
                  <a:cubicBezTo>
                    <a:pt x="582897" y="15139"/>
                    <a:pt x="586217" y="23153"/>
                    <a:pt x="586217" y="31510"/>
                  </a:cubicBezTo>
                  <a:lnTo>
                    <a:pt x="586217" y="112753"/>
                  </a:lnTo>
                  <a:cubicBezTo>
                    <a:pt x="586217" y="121110"/>
                    <a:pt x="582897" y="129125"/>
                    <a:pt x="576988" y="135035"/>
                  </a:cubicBezTo>
                  <a:cubicBezTo>
                    <a:pt x="571078" y="140944"/>
                    <a:pt x="563063" y="144264"/>
                    <a:pt x="554706" y="144264"/>
                  </a:cubicBezTo>
                  <a:lnTo>
                    <a:pt x="31510" y="144264"/>
                  </a:lnTo>
                  <a:cubicBezTo>
                    <a:pt x="23153" y="144264"/>
                    <a:pt x="15139" y="140944"/>
                    <a:pt x="9229" y="135035"/>
                  </a:cubicBezTo>
                  <a:cubicBezTo>
                    <a:pt x="3320" y="129125"/>
                    <a:pt x="0" y="121110"/>
                    <a:pt x="0" y="112753"/>
                  </a:cubicBezTo>
                  <a:lnTo>
                    <a:pt x="0" y="31510"/>
                  </a:lnTo>
                  <a:cubicBezTo>
                    <a:pt x="0" y="23153"/>
                    <a:pt x="3320" y="15139"/>
                    <a:pt x="9229" y="9229"/>
                  </a:cubicBezTo>
                  <a:cubicBezTo>
                    <a:pt x="15139" y="3320"/>
                    <a:pt x="23153" y="0"/>
                    <a:pt x="3151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" name="TextBox 123"/>
            <p:cNvSpPr txBox="1"/>
            <p:nvPr/>
          </p:nvSpPr>
          <p:spPr>
            <a:xfrm>
              <a:off x="0" y="-19050"/>
              <a:ext cx="586217" cy="163314"/>
            </a:xfrm>
            <a:prstGeom prst="rect">
              <a:avLst/>
            </a:prstGeom>
          </p:spPr>
          <p:txBody>
            <a:bodyPr lIns="99544" tIns="99544" rIns="99544" bIns="99544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25" name="TextBox 125"/>
          <p:cNvSpPr txBox="1"/>
          <p:nvPr/>
        </p:nvSpPr>
        <p:spPr>
          <a:xfrm>
            <a:off x="6752021" y="7697308"/>
            <a:ext cx="2220827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Susan Garrity</a:t>
            </a:r>
          </a:p>
        </p:txBody>
      </p:sp>
      <p:sp>
        <p:nvSpPr>
          <p:cNvPr id="124" name="TextBox 124"/>
          <p:cNvSpPr txBox="1"/>
          <p:nvPr/>
        </p:nvSpPr>
        <p:spPr>
          <a:xfrm>
            <a:off x="6722386" y="7923422"/>
            <a:ext cx="2280097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Pre-Award Specialist</a:t>
            </a:r>
          </a:p>
        </p:txBody>
      </p:sp>
      <p:sp>
        <p:nvSpPr>
          <p:cNvPr id="120" name="AutoShape 12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38885" y="8597618"/>
            <a:ext cx="1795080" cy="0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15" name="Group 1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633965" y="8295300"/>
            <a:ext cx="2456939" cy="604635"/>
            <a:chOff x="0" y="0"/>
            <a:chExt cx="586217" cy="144264"/>
          </a:xfrm>
        </p:grpSpPr>
        <p:sp>
          <p:nvSpPr>
            <p:cNvPr id="116" name="Freeform 116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586217" cy="144264"/>
            </a:xfrm>
            <a:custGeom>
              <a:avLst/>
              <a:gdLst/>
              <a:ahLst/>
              <a:cxnLst/>
              <a:rect l="l" t="t" r="r" b="b"/>
              <a:pathLst>
                <a:path w="586217" h="144264">
                  <a:moveTo>
                    <a:pt x="31510" y="0"/>
                  </a:moveTo>
                  <a:lnTo>
                    <a:pt x="554706" y="0"/>
                  </a:lnTo>
                  <a:cubicBezTo>
                    <a:pt x="563063" y="0"/>
                    <a:pt x="571078" y="3320"/>
                    <a:pt x="576988" y="9229"/>
                  </a:cubicBezTo>
                  <a:cubicBezTo>
                    <a:pt x="582897" y="15139"/>
                    <a:pt x="586217" y="23153"/>
                    <a:pt x="586217" y="31510"/>
                  </a:cubicBezTo>
                  <a:lnTo>
                    <a:pt x="586217" y="112753"/>
                  </a:lnTo>
                  <a:cubicBezTo>
                    <a:pt x="586217" y="121110"/>
                    <a:pt x="582897" y="129125"/>
                    <a:pt x="576988" y="135035"/>
                  </a:cubicBezTo>
                  <a:cubicBezTo>
                    <a:pt x="571078" y="140944"/>
                    <a:pt x="563063" y="144264"/>
                    <a:pt x="554706" y="144264"/>
                  </a:cubicBezTo>
                  <a:lnTo>
                    <a:pt x="31510" y="144264"/>
                  </a:lnTo>
                  <a:cubicBezTo>
                    <a:pt x="23153" y="144264"/>
                    <a:pt x="15139" y="140944"/>
                    <a:pt x="9229" y="135035"/>
                  </a:cubicBezTo>
                  <a:cubicBezTo>
                    <a:pt x="3320" y="129125"/>
                    <a:pt x="0" y="121110"/>
                    <a:pt x="0" y="112753"/>
                  </a:cubicBezTo>
                  <a:lnTo>
                    <a:pt x="0" y="31510"/>
                  </a:lnTo>
                  <a:cubicBezTo>
                    <a:pt x="0" y="23153"/>
                    <a:pt x="3320" y="15139"/>
                    <a:pt x="9229" y="9229"/>
                  </a:cubicBezTo>
                  <a:cubicBezTo>
                    <a:pt x="15139" y="3320"/>
                    <a:pt x="23153" y="0"/>
                    <a:pt x="3151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7" name="TextBox 117"/>
            <p:cNvSpPr txBox="1"/>
            <p:nvPr/>
          </p:nvSpPr>
          <p:spPr>
            <a:xfrm>
              <a:off x="0" y="-19050"/>
              <a:ext cx="586217" cy="163314"/>
            </a:xfrm>
            <a:prstGeom prst="rect">
              <a:avLst/>
            </a:prstGeom>
          </p:spPr>
          <p:txBody>
            <a:bodyPr lIns="99544" tIns="99544" rIns="99544" bIns="99544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19" name="TextBox 119"/>
          <p:cNvSpPr txBox="1"/>
          <p:nvPr/>
        </p:nvSpPr>
        <p:spPr>
          <a:xfrm>
            <a:off x="6752021" y="8359093"/>
            <a:ext cx="2220827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Heidi Sandquist</a:t>
            </a:r>
          </a:p>
        </p:txBody>
      </p:sp>
      <p:sp>
        <p:nvSpPr>
          <p:cNvPr id="118" name="TextBox 118"/>
          <p:cNvSpPr txBox="1"/>
          <p:nvPr/>
        </p:nvSpPr>
        <p:spPr>
          <a:xfrm>
            <a:off x="6722386" y="8585207"/>
            <a:ext cx="2280097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Pre-Award Specialist</a:t>
            </a:r>
          </a:p>
        </p:txBody>
      </p:sp>
      <p:sp>
        <p:nvSpPr>
          <p:cNvPr id="114" name="AutoShape 1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38885" y="9264873"/>
            <a:ext cx="1795080" cy="0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09" name="Group 10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633965" y="8957085"/>
            <a:ext cx="2456939" cy="615576"/>
            <a:chOff x="0" y="0"/>
            <a:chExt cx="586217" cy="146874"/>
          </a:xfrm>
        </p:grpSpPr>
        <p:sp>
          <p:nvSpPr>
            <p:cNvPr id="110" name="Freeform 110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586217" cy="146874"/>
            </a:xfrm>
            <a:custGeom>
              <a:avLst/>
              <a:gdLst/>
              <a:ahLst/>
              <a:cxnLst/>
              <a:rect l="l" t="t" r="r" b="b"/>
              <a:pathLst>
                <a:path w="586217" h="146874">
                  <a:moveTo>
                    <a:pt x="31510" y="0"/>
                  </a:moveTo>
                  <a:lnTo>
                    <a:pt x="554706" y="0"/>
                  </a:lnTo>
                  <a:cubicBezTo>
                    <a:pt x="563063" y="0"/>
                    <a:pt x="571078" y="3320"/>
                    <a:pt x="576988" y="9229"/>
                  </a:cubicBezTo>
                  <a:cubicBezTo>
                    <a:pt x="582897" y="15139"/>
                    <a:pt x="586217" y="23153"/>
                    <a:pt x="586217" y="31510"/>
                  </a:cubicBezTo>
                  <a:lnTo>
                    <a:pt x="586217" y="115364"/>
                  </a:lnTo>
                  <a:cubicBezTo>
                    <a:pt x="586217" y="123721"/>
                    <a:pt x="582897" y="131736"/>
                    <a:pt x="576988" y="137645"/>
                  </a:cubicBezTo>
                  <a:cubicBezTo>
                    <a:pt x="571078" y="143554"/>
                    <a:pt x="563063" y="146874"/>
                    <a:pt x="554706" y="146874"/>
                  </a:cubicBezTo>
                  <a:lnTo>
                    <a:pt x="31510" y="146874"/>
                  </a:lnTo>
                  <a:cubicBezTo>
                    <a:pt x="23153" y="146874"/>
                    <a:pt x="15139" y="143554"/>
                    <a:pt x="9229" y="137645"/>
                  </a:cubicBezTo>
                  <a:cubicBezTo>
                    <a:pt x="3320" y="131736"/>
                    <a:pt x="0" y="123721"/>
                    <a:pt x="0" y="115364"/>
                  </a:cubicBezTo>
                  <a:lnTo>
                    <a:pt x="0" y="31510"/>
                  </a:lnTo>
                  <a:cubicBezTo>
                    <a:pt x="0" y="23153"/>
                    <a:pt x="3320" y="15139"/>
                    <a:pt x="9229" y="9229"/>
                  </a:cubicBezTo>
                  <a:cubicBezTo>
                    <a:pt x="15139" y="3320"/>
                    <a:pt x="23153" y="0"/>
                    <a:pt x="3151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1" name="TextBox 111"/>
            <p:cNvSpPr txBox="1"/>
            <p:nvPr/>
          </p:nvSpPr>
          <p:spPr>
            <a:xfrm>
              <a:off x="0" y="-19050"/>
              <a:ext cx="586217" cy="165924"/>
            </a:xfrm>
            <a:prstGeom prst="rect">
              <a:avLst/>
            </a:prstGeom>
          </p:spPr>
          <p:txBody>
            <a:bodyPr lIns="99544" tIns="99544" rIns="99544" bIns="99544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13" name="TextBox 113"/>
          <p:cNvSpPr txBox="1"/>
          <p:nvPr/>
        </p:nvSpPr>
        <p:spPr>
          <a:xfrm>
            <a:off x="6752021" y="9032611"/>
            <a:ext cx="2220827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Hailey Whitcraft</a:t>
            </a:r>
          </a:p>
        </p:txBody>
      </p:sp>
      <p:sp>
        <p:nvSpPr>
          <p:cNvPr id="112" name="TextBox 112"/>
          <p:cNvSpPr txBox="1"/>
          <p:nvPr/>
        </p:nvSpPr>
        <p:spPr>
          <a:xfrm>
            <a:off x="6658953" y="9258725"/>
            <a:ext cx="2406964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199" spc="59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Pre-Award Specialist</a:t>
            </a:r>
          </a:p>
        </p:txBody>
      </p:sp>
      <p:sp>
        <p:nvSpPr>
          <p:cNvPr id="108" name="AutoShape 10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38885" y="9932129"/>
            <a:ext cx="1795080" cy="0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03" name="Group 10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633965" y="9629811"/>
            <a:ext cx="2456939" cy="604635"/>
            <a:chOff x="0" y="0"/>
            <a:chExt cx="586217" cy="144264"/>
          </a:xfrm>
        </p:grpSpPr>
        <p:sp>
          <p:nvSpPr>
            <p:cNvPr id="104" name="Freeform 104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586217" cy="144264"/>
            </a:xfrm>
            <a:custGeom>
              <a:avLst/>
              <a:gdLst/>
              <a:ahLst/>
              <a:cxnLst/>
              <a:rect l="l" t="t" r="r" b="b"/>
              <a:pathLst>
                <a:path w="586217" h="144264">
                  <a:moveTo>
                    <a:pt x="31510" y="0"/>
                  </a:moveTo>
                  <a:lnTo>
                    <a:pt x="554706" y="0"/>
                  </a:lnTo>
                  <a:cubicBezTo>
                    <a:pt x="563063" y="0"/>
                    <a:pt x="571078" y="3320"/>
                    <a:pt x="576988" y="9229"/>
                  </a:cubicBezTo>
                  <a:cubicBezTo>
                    <a:pt x="582897" y="15139"/>
                    <a:pt x="586217" y="23153"/>
                    <a:pt x="586217" y="31510"/>
                  </a:cubicBezTo>
                  <a:lnTo>
                    <a:pt x="586217" y="112753"/>
                  </a:lnTo>
                  <a:cubicBezTo>
                    <a:pt x="586217" y="121110"/>
                    <a:pt x="582897" y="129125"/>
                    <a:pt x="576988" y="135035"/>
                  </a:cubicBezTo>
                  <a:cubicBezTo>
                    <a:pt x="571078" y="140944"/>
                    <a:pt x="563063" y="144264"/>
                    <a:pt x="554706" y="144264"/>
                  </a:cubicBezTo>
                  <a:lnTo>
                    <a:pt x="31510" y="144264"/>
                  </a:lnTo>
                  <a:cubicBezTo>
                    <a:pt x="23153" y="144264"/>
                    <a:pt x="15139" y="140944"/>
                    <a:pt x="9229" y="135035"/>
                  </a:cubicBezTo>
                  <a:cubicBezTo>
                    <a:pt x="3320" y="129125"/>
                    <a:pt x="0" y="121110"/>
                    <a:pt x="0" y="112753"/>
                  </a:cubicBezTo>
                  <a:lnTo>
                    <a:pt x="0" y="31510"/>
                  </a:lnTo>
                  <a:cubicBezTo>
                    <a:pt x="0" y="23153"/>
                    <a:pt x="3320" y="15139"/>
                    <a:pt x="9229" y="9229"/>
                  </a:cubicBezTo>
                  <a:cubicBezTo>
                    <a:pt x="15139" y="3320"/>
                    <a:pt x="23153" y="0"/>
                    <a:pt x="3151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" name="TextBox 105"/>
            <p:cNvSpPr txBox="1"/>
            <p:nvPr/>
          </p:nvSpPr>
          <p:spPr>
            <a:xfrm>
              <a:off x="0" y="-19050"/>
              <a:ext cx="586217" cy="163314"/>
            </a:xfrm>
            <a:prstGeom prst="rect">
              <a:avLst/>
            </a:prstGeom>
          </p:spPr>
          <p:txBody>
            <a:bodyPr lIns="99544" tIns="99544" rIns="99544" bIns="99544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07" name="TextBox 107"/>
          <p:cNvSpPr txBox="1"/>
          <p:nvPr/>
        </p:nvSpPr>
        <p:spPr>
          <a:xfrm>
            <a:off x="6752021" y="9693604"/>
            <a:ext cx="2220827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Samantha Wright</a:t>
            </a:r>
          </a:p>
        </p:txBody>
      </p:sp>
      <p:sp>
        <p:nvSpPr>
          <p:cNvPr id="106" name="TextBox 106"/>
          <p:cNvSpPr txBox="1"/>
          <p:nvPr/>
        </p:nvSpPr>
        <p:spPr>
          <a:xfrm>
            <a:off x="6722386" y="9919718"/>
            <a:ext cx="2280097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Pre-Award Specialist</a:t>
            </a:r>
          </a:p>
        </p:txBody>
      </p:sp>
      <p:sp>
        <p:nvSpPr>
          <p:cNvPr id="102" name="AutoShape 10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8821171" y="1705136"/>
            <a:ext cx="0" cy="4002673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1" name="AutoShape 10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821171" y="2272742"/>
            <a:ext cx="637293" cy="0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96" name="Group 9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458464" y="1900453"/>
            <a:ext cx="2576642" cy="744580"/>
            <a:chOff x="0" y="0"/>
            <a:chExt cx="702913" cy="203123"/>
          </a:xfrm>
        </p:grpSpPr>
        <p:sp>
          <p:nvSpPr>
            <p:cNvPr id="97" name="Freeform 97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02913" cy="203123"/>
            </a:xfrm>
            <a:custGeom>
              <a:avLst/>
              <a:gdLst/>
              <a:ahLst/>
              <a:cxnLst/>
              <a:rect l="l" t="t" r="r" b="b"/>
              <a:pathLst>
                <a:path w="702913" h="203123">
                  <a:moveTo>
                    <a:pt x="17958" y="0"/>
                  </a:moveTo>
                  <a:lnTo>
                    <a:pt x="684955" y="0"/>
                  </a:lnTo>
                  <a:cubicBezTo>
                    <a:pt x="694873" y="0"/>
                    <a:pt x="702913" y="8040"/>
                    <a:pt x="702913" y="17958"/>
                  </a:cubicBezTo>
                  <a:lnTo>
                    <a:pt x="702913" y="185165"/>
                  </a:lnTo>
                  <a:cubicBezTo>
                    <a:pt x="702913" y="195083"/>
                    <a:pt x="694873" y="203123"/>
                    <a:pt x="684955" y="203123"/>
                  </a:cubicBezTo>
                  <a:lnTo>
                    <a:pt x="17958" y="203123"/>
                  </a:lnTo>
                  <a:cubicBezTo>
                    <a:pt x="8040" y="203123"/>
                    <a:pt x="0" y="195083"/>
                    <a:pt x="0" y="185165"/>
                  </a:cubicBezTo>
                  <a:lnTo>
                    <a:pt x="0" y="17958"/>
                  </a:lnTo>
                  <a:cubicBezTo>
                    <a:pt x="0" y="8040"/>
                    <a:pt x="8040" y="0"/>
                    <a:pt x="17958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" name="TextBox 98"/>
            <p:cNvSpPr txBox="1"/>
            <p:nvPr/>
          </p:nvSpPr>
          <p:spPr>
            <a:xfrm>
              <a:off x="0" y="-19050"/>
              <a:ext cx="702913" cy="222173"/>
            </a:xfrm>
            <a:prstGeom prst="rect">
              <a:avLst/>
            </a:prstGeom>
          </p:spPr>
          <p:txBody>
            <a:bodyPr lIns="47843" tIns="47843" rIns="47843" bIns="47843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00" name="TextBox 100"/>
          <p:cNvSpPr txBox="1"/>
          <p:nvPr/>
        </p:nvSpPr>
        <p:spPr>
          <a:xfrm>
            <a:off x="9582272" y="1950183"/>
            <a:ext cx="2329027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Bryan Scott</a:t>
            </a:r>
          </a:p>
        </p:txBody>
      </p:sp>
      <p:sp>
        <p:nvSpPr>
          <p:cNvPr id="99" name="TextBox 99"/>
          <p:cNvSpPr txBox="1"/>
          <p:nvPr/>
        </p:nvSpPr>
        <p:spPr>
          <a:xfrm>
            <a:off x="9481856" y="2176297"/>
            <a:ext cx="2529859" cy="4172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Pre-Award Senior Manager**</a:t>
            </a:r>
          </a:p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AG/Vet</a:t>
            </a:r>
          </a:p>
        </p:txBody>
      </p:sp>
      <p:sp>
        <p:nvSpPr>
          <p:cNvPr id="95" name="AutoShape 9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821171" y="3102616"/>
            <a:ext cx="637293" cy="0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90" name="Group 9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458464" y="2811644"/>
            <a:ext cx="2456939" cy="581945"/>
            <a:chOff x="0" y="0"/>
            <a:chExt cx="712191" cy="168688"/>
          </a:xfrm>
        </p:grpSpPr>
        <p:sp>
          <p:nvSpPr>
            <p:cNvPr id="91" name="Freeform 91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12191" cy="168688"/>
            </a:xfrm>
            <a:custGeom>
              <a:avLst/>
              <a:gdLst/>
              <a:ahLst/>
              <a:cxnLst/>
              <a:rect l="l" t="t" r="r" b="b"/>
              <a:pathLst>
                <a:path w="712191" h="168688">
                  <a:moveTo>
                    <a:pt x="31510" y="0"/>
                  </a:moveTo>
                  <a:lnTo>
                    <a:pt x="680681" y="0"/>
                  </a:lnTo>
                  <a:cubicBezTo>
                    <a:pt x="689038" y="0"/>
                    <a:pt x="697053" y="3320"/>
                    <a:pt x="702962" y="9229"/>
                  </a:cubicBezTo>
                  <a:cubicBezTo>
                    <a:pt x="708871" y="15139"/>
                    <a:pt x="712191" y="23153"/>
                    <a:pt x="712191" y="31510"/>
                  </a:cubicBezTo>
                  <a:lnTo>
                    <a:pt x="712191" y="137177"/>
                  </a:lnTo>
                  <a:cubicBezTo>
                    <a:pt x="712191" y="145535"/>
                    <a:pt x="708871" y="153549"/>
                    <a:pt x="702962" y="159459"/>
                  </a:cubicBezTo>
                  <a:cubicBezTo>
                    <a:pt x="697053" y="165368"/>
                    <a:pt x="689038" y="168688"/>
                    <a:pt x="680681" y="168688"/>
                  </a:cubicBezTo>
                  <a:lnTo>
                    <a:pt x="31510" y="168688"/>
                  </a:lnTo>
                  <a:cubicBezTo>
                    <a:pt x="14108" y="168688"/>
                    <a:pt x="0" y="154580"/>
                    <a:pt x="0" y="137177"/>
                  </a:cubicBezTo>
                  <a:lnTo>
                    <a:pt x="0" y="31510"/>
                  </a:lnTo>
                  <a:cubicBezTo>
                    <a:pt x="0" y="23153"/>
                    <a:pt x="3320" y="15139"/>
                    <a:pt x="9229" y="9229"/>
                  </a:cubicBezTo>
                  <a:cubicBezTo>
                    <a:pt x="15139" y="3320"/>
                    <a:pt x="23153" y="0"/>
                    <a:pt x="3151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" name="TextBox 92"/>
            <p:cNvSpPr txBox="1"/>
            <p:nvPr/>
          </p:nvSpPr>
          <p:spPr>
            <a:xfrm>
              <a:off x="0" y="-19050"/>
              <a:ext cx="712191" cy="187738"/>
            </a:xfrm>
            <a:prstGeom prst="rect">
              <a:avLst/>
            </a:prstGeom>
          </p:spPr>
          <p:txBody>
            <a:bodyPr lIns="81937" tIns="81937" rIns="81937" bIns="81937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94" name="TextBox 94"/>
          <p:cNvSpPr txBox="1"/>
          <p:nvPr/>
        </p:nvSpPr>
        <p:spPr>
          <a:xfrm>
            <a:off x="9549891" y="2853596"/>
            <a:ext cx="2277167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Renda Bryant</a:t>
            </a:r>
          </a:p>
        </p:txBody>
      </p:sp>
      <p:sp>
        <p:nvSpPr>
          <p:cNvPr id="93" name="TextBox 93"/>
          <p:cNvSpPr txBox="1"/>
          <p:nvPr/>
        </p:nvSpPr>
        <p:spPr>
          <a:xfrm>
            <a:off x="9458464" y="3079710"/>
            <a:ext cx="2456939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199" spc="59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Pre-Award Specialist**</a:t>
            </a:r>
          </a:p>
        </p:txBody>
      </p:sp>
      <p:sp>
        <p:nvSpPr>
          <p:cNvPr id="89" name="AutoShape 8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821171" y="3740791"/>
            <a:ext cx="642938" cy="0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84" name="Group 8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464108" y="3449819"/>
            <a:ext cx="2456939" cy="581945"/>
            <a:chOff x="0" y="0"/>
            <a:chExt cx="712191" cy="168688"/>
          </a:xfrm>
        </p:grpSpPr>
        <p:sp>
          <p:nvSpPr>
            <p:cNvPr id="85" name="Freeform 8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12191" cy="168688"/>
            </a:xfrm>
            <a:custGeom>
              <a:avLst/>
              <a:gdLst/>
              <a:ahLst/>
              <a:cxnLst/>
              <a:rect l="l" t="t" r="r" b="b"/>
              <a:pathLst>
                <a:path w="712191" h="168688">
                  <a:moveTo>
                    <a:pt x="31510" y="0"/>
                  </a:moveTo>
                  <a:lnTo>
                    <a:pt x="680681" y="0"/>
                  </a:lnTo>
                  <a:cubicBezTo>
                    <a:pt x="689038" y="0"/>
                    <a:pt x="697053" y="3320"/>
                    <a:pt x="702962" y="9229"/>
                  </a:cubicBezTo>
                  <a:cubicBezTo>
                    <a:pt x="708871" y="15139"/>
                    <a:pt x="712191" y="23153"/>
                    <a:pt x="712191" y="31510"/>
                  </a:cubicBezTo>
                  <a:lnTo>
                    <a:pt x="712191" y="137177"/>
                  </a:lnTo>
                  <a:cubicBezTo>
                    <a:pt x="712191" y="145535"/>
                    <a:pt x="708871" y="153549"/>
                    <a:pt x="702962" y="159459"/>
                  </a:cubicBezTo>
                  <a:cubicBezTo>
                    <a:pt x="697053" y="165368"/>
                    <a:pt x="689038" y="168688"/>
                    <a:pt x="680681" y="168688"/>
                  </a:cubicBezTo>
                  <a:lnTo>
                    <a:pt x="31510" y="168688"/>
                  </a:lnTo>
                  <a:cubicBezTo>
                    <a:pt x="14108" y="168688"/>
                    <a:pt x="0" y="154580"/>
                    <a:pt x="0" y="137177"/>
                  </a:cubicBezTo>
                  <a:lnTo>
                    <a:pt x="0" y="31510"/>
                  </a:lnTo>
                  <a:cubicBezTo>
                    <a:pt x="0" y="23153"/>
                    <a:pt x="3320" y="15139"/>
                    <a:pt x="9229" y="9229"/>
                  </a:cubicBezTo>
                  <a:cubicBezTo>
                    <a:pt x="15139" y="3320"/>
                    <a:pt x="23153" y="0"/>
                    <a:pt x="3151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TextBox 86"/>
            <p:cNvSpPr txBox="1"/>
            <p:nvPr/>
          </p:nvSpPr>
          <p:spPr>
            <a:xfrm>
              <a:off x="0" y="-19050"/>
              <a:ext cx="712191" cy="187738"/>
            </a:xfrm>
            <a:prstGeom prst="rect">
              <a:avLst/>
            </a:prstGeom>
          </p:spPr>
          <p:txBody>
            <a:bodyPr lIns="81937" tIns="81937" rIns="81937" bIns="81937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8" name="TextBox 88"/>
          <p:cNvSpPr txBox="1"/>
          <p:nvPr/>
        </p:nvSpPr>
        <p:spPr>
          <a:xfrm>
            <a:off x="9555535" y="3491772"/>
            <a:ext cx="2277167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Jessica Huffield</a:t>
            </a:r>
          </a:p>
        </p:txBody>
      </p:sp>
      <p:sp>
        <p:nvSpPr>
          <p:cNvPr id="87" name="TextBox 87"/>
          <p:cNvSpPr txBox="1"/>
          <p:nvPr/>
        </p:nvSpPr>
        <p:spPr>
          <a:xfrm>
            <a:off x="9464108" y="3717886"/>
            <a:ext cx="2456939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199" spc="59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Pre-Award Specialist**</a:t>
            </a:r>
          </a:p>
        </p:txBody>
      </p:sp>
      <p:sp>
        <p:nvSpPr>
          <p:cNvPr id="83" name="AutoShape 8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821171" y="4379886"/>
            <a:ext cx="645259" cy="0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78" name="Group 7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466430" y="4088914"/>
            <a:ext cx="2456939" cy="581945"/>
            <a:chOff x="0" y="0"/>
            <a:chExt cx="712191" cy="168688"/>
          </a:xfrm>
        </p:grpSpPr>
        <p:sp>
          <p:nvSpPr>
            <p:cNvPr id="79" name="Freeform 79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12191" cy="168688"/>
            </a:xfrm>
            <a:custGeom>
              <a:avLst/>
              <a:gdLst/>
              <a:ahLst/>
              <a:cxnLst/>
              <a:rect l="l" t="t" r="r" b="b"/>
              <a:pathLst>
                <a:path w="712191" h="168688">
                  <a:moveTo>
                    <a:pt x="31510" y="0"/>
                  </a:moveTo>
                  <a:lnTo>
                    <a:pt x="680681" y="0"/>
                  </a:lnTo>
                  <a:cubicBezTo>
                    <a:pt x="689038" y="0"/>
                    <a:pt x="697053" y="3320"/>
                    <a:pt x="702962" y="9229"/>
                  </a:cubicBezTo>
                  <a:cubicBezTo>
                    <a:pt x="708871" y="15139"/>
                    <a:pt x="712191" y="23153"/>
                    <a:pt x="712191" y="31510"/>
                  </a:cubicBezTo>
                  <a:lnTo>
                    <a:pt x="712191" y="137177"/>
                  </a:lnTo>
                  <a:cubicBezTo>
                    <a:pt x="712191" y="145535"/>
                    <a:pt x="708871" y="153549"/>
                    <a:pt x="702962" y="159459"/>
                  </a:cubicBezTo>
                  <a:cubicBezTo>
                    <a:pt x="697053" y="165368"/>
                    <a:pt x="689038" y="168688"/>
                    <a:pt x="680681" y="168688"/>
                  </a:cubicBezTo>
                  <a:lnTo>
                    <a:pt x="31510" y="168688"/>
                  </a:lnTo>
                  <a:cubicBezTo>
                    <a:pt x="14108" y="168688"/>
                    <a:pt x="0" y="154580"/>
                    <a:pt x="0" y="137177"/>
                  </a:cubicBezTo>
                  <a:lnTo>
                    <a:pt x="0" y="31510"/>
                  </a:lnTo>
                  <a:cubicBezTo>
                    <a:pt x="0" y="23153"/>
                    <a:pt x="3320" y="15139"/>
                    <a:pt x="9229" y="9229"/>
                  </a:cubicBezTo>
                  <a:cubicBezTo>
                    <a:pt x="15139" y="3320"/>
                    <a:pt x="23153" y="0"/>
                    <a:pt x="3151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0" name="TextBox 80"/>
            <p:cNvSpPr txBox="1"/>
            <p:nvPr/>
          </p:nvSpPr>
          <p:spPr>
            <a:xfrm>
              <a:off x="0" y="-19050"/>
              <a:ext cx="712191" cy="187738"/>
            </a:xfrm>
            <a:prstGeom prst="rect">
              <a:avLst/>
            </a:prstGeom>
          </p:spPr>
          <p:txBody>
            <a:bodyPr lIns="81937" tIns="81937" rIns="81937" bIns="81937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2" name="TextBox 82"/>
          <p:cNvSpPr txBox="1"/>
          <p:nvPr/>
        </p:nvSpPr>
        <p:spPr>
          <a:xfrm>
            <a:off x="9557857" y="4130866"/>
            <a:ext cx="2277167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Michael Springer</a:t>
            </a:r>
          </a:p>
        </p:txBody>
      </p:sp>
      <p:sp>
        <p:nvSpPr>
          <p:cNvPr id="81" name="TextBox 81"/>
          <p:cNvSpPr txBox="1"/>
          <p:nvPr/>
        </p:nvSpPr>
        <p:spPr>
          <a:xfrm>
            <a:off x="9466430" y="4356980"/>
            <a:ext cx="2456939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199" spc="59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Pre-Award Specialist**</a:t>
            </a:r>
          </a:p>
        </p:txBody>
      </p:sp>
      <p:sp>
        <p:nvSpPr>
          <p:cNvPr id="77" name="AutoShape 7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821171" y="5026450"/>
            <a:ext cx="645259" cy="0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72" name="Group 7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466430" y="4728008"/>
            <a:ext cx="2456939" cy="596884"/>
            <a:chOff x="0" y="0"/>
            <a:chExt cx="712191" cy="173018"/>
          </a:xfrm>
        </p:grpSpPr>
        <p:sp>
          <p:nvSpPr>
            <p:cNvPr id="73" name="Freeform 73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12191" cy="173018"/>
            </a:xfrm>
            <a:custGeom>
              <a:avLst/>
              <a:gdLst/>
              <a:ahLst/>
              <a:cxnLst/>
              <a:rect l="l" t="t" r="r" b="b"/>
              <a:pathLst>
                <a:path w="712191" h="173018">
                  <a:moveTo>
                    <a:pt x="31510" y="0"/>
                  </a:moveTo>
                  <a:lnTo>
                    <a:pt x="680681" y="0"/>
                  </a:lnTo>
                  <a:cubicBezTo>
                    <a:pt x="689038" y="0"/>
                    <a:pt x="697053" y="3320"/>
                    <a:pt x="702962" y="9229"/>
                  </a:cubicBezTo>
                  <a:cubicBezTo>
                    <a:pt x="708871" y="15139"/>
                    <a:pt x="712191" y="23153"/>
                    <a:pt x="712191" y="31510"/>
                  </a:cubicBezTo>
                  <a:lnTo>
                    <a:pt x="712191" y="141508"/>
                  </a:lnTo>
                  <a:cubicBezTo>
                    <a:pt x="712191" y="149865"/>
                    <a:pt x="708871" y="157880"/>
                    <a:pt x="702962" y="163789"/>
                  </a:cubicBezTo>
                  <a:cubicBezTo>
                    <a:pt x="697053" y="169698"/>
                    <a:pt x="689038" y="173018"/>
                    <a:pt x="680681" y="173018"/>
                  </a:cubicBezTo>
                  <a:lnTo>
                    <a:pt x="31510" y="173018"/>
                  </a:lnTo>
                  <a:cubicBezTo>
                    <a:pt x="23153" y="173018"/>
                    <a:pt x="15139" y="169698"/>
                    <a:pt x="9229" y="163789"/>
                  </a:cubicBezTo>
                  <a:cubicBezTo>
                    <a:pt x="3320" y="157880"/>
                    <a:pt x="0" y="149865"/>
                    <a:pt x="0" y="141508"/>
                  </a:cubicBezTo>
                  <a:lnTo>
                    <a:pt x="0" y="31510"/>
                  </a:lnTo>
                  <a:cubicBezTo>
                    <a:pt x="0" y="23153"/>
                    <a:pt x="3320" y="15139"/>
                    <a:pt x="9229" y="9229"/>
                  </a:cubicBezTo>
                  <a:cubicBezTo>
                    <a:pt x="15139" y="3320"/>
                    <a:pt x="23153" y="0"/>
                    <a:pt x="3151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TextBox 74"/>
            <p:cNvSpPr txBox="1"/>
            <p:nvPr/>
          </p:nvSpPr>
          <p:spPr>
            <a:xfrm>
              <a:off x="0" y="-19050"/>
              <a:ext cx="712191" cy="192068"/>
            </a:xfrm>
            <a:prstGeom prst="rect">
              <a:avLst/>
            </a:prstGeom>
          </p:spPr>
          <p:txBody>
            <a:bodyPr lIns="81937" tIns="81937" rIns="81937" bIns="81937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76" name="TextBox 76"/>
          <p:cNvSpPr txBox="1"/>
          <p:nvPr/>
        </p:nvSpPr>
        <p:spPr>
          <a:xfrm>
            <a:off x="9512144" y="4782895"/>
            <a:ext cx="2365512" cy="2571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00"/>
              </a:lnSpc>
            </a:pPr>
            <a:r>
              <a:rPr lang="en-US" sz="1500" b="1" spc="75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Rose Killian-Alenduff</a:t>
            </a:r>
          </a:p>
        </p:txBody>
      </p:sp>
      <p:sp>
        <p:nvSpPr>
          <p:cNvPr id="75" name="TextBox 75"/>
          <p:cNvSpPr txBox="1"/>
          <p:nvPr/>
        </p:nvSpPr>
        <p:spPr>
          <a:xfrm>
            <a:off x="9466430" y="5011468"/>
            <a:ext cx="2456939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199" spc="59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Pre-Award Specialist</a:t>
            </a:r>
          </a:p>
        </p:txBody>
      </p:sp>
      <p:sp>
        <p:nvSpPr>
          <p:cNvPr id="71" name="AutoShape 7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821171" y="5680484"/>
            <a:ext cx="645259" cy="0"/>
          </a:xfrm>
          <a:prstGeom prst="line">
            <a:avLst/>
          </a:prstGeom>
          <a:ln w="47625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66" name="Group 6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466430" y="5382042"/>
            <a:ext cx="2456939" cy="596884"/>
            <a:chOff x="0" y="0"/>
            <a:chExt cx="712191" cy="173018"/>
          </a:xfrm>
        </p:grpSpPr>
        <p:sp>
          <p:nvSpPr>
            <p:cNvPr id="67" name="Freeform 67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12191" cy="173018"/>
            </a:xfrm>
            <a:custGeom>
              <a:avLst/>
              <a:gdLst/>
              <a:ahLst/>
              <a:cxnLst/>
              <a:rect l="l" t="t" r="r" b="b"/>
              <a:pathLst>
                <a:path w="712191" h="173018">
                  <a:moveTo>
                    <a:pt x="31510" y="0"/>
                  </a:moveTo>
                  <a:lnTo>
                    <a:pt x="680681" y="0"/>
                  </a:lnTo>
                  <a:cubicBezTo>
                    <a:pt x="689038" y="0"/>
                    <a:pt x="697053" y="3320"/>
                    <a:pt x="702962" y="9229"/>
                  </a:cubicBezTo>
                  <a:cubicBezTo>
                    <a:pt x="708871" y="15139"/>
                    <a:pt x="712191" y="23153"/>
                    <a:pt x="712191" y="31510"/>
                  </a:cubicBezTo>
                  <a:lnTo>
                    <a:pt x="712191" y="141508"/>
                  </a:lnTo>
                  <a:cubicBezTo>
                    <a:pt x="712191" y="149865"/>
                    <a:pt x="708871" y="157880"/>
                    <a:pt x="702962" y="163789"/>
                  </a:cubicBezTo>
                  <a:cubicBezTo>
                    <a:pt x="697053" y="169698"/>
                    <a:pt x="689038" y="173018"/>
                    <a:pt x="680681" y="173018"/>
                  </a:cubicBezTo>
                  <a:lnTo>
                    <a:pt x="31510" y="173018"/>
                  </a:lnTo>
                  <a:cubicBezTo>
                    <a:pt x="23153" y="173018"/>
                    <a:pt x="15139" y="169698"/>
                    <a:pt x="9229" y="163789"/>
                  </a:cubicBezTo>
                  <a:cubicBezTo>
                    <a:pt x="3320" y="157880"/>
                    <a:pt x="0" y="149865"/>
                    <a:pt x="0" y="141508"/>
                  </a:cubicBezTo>
                  <a:lnTo>
                    <a:pt x="0" y="31510"/>
                  </a:lnTo>
                  <a:cubicBezTo>
                    <a:pt x="0" y="23153"/>
                    <a:pt x="3320" y="15139"/>
                    <a:pt x="9229" y="9229"/>
                  </a:cubicBezTo>
                  <a:cubicBezTo>
                    <a:pt x="15139" y="3320"/>
                    <a:pt x="23153" y="0"/>
                    <a:pt x="3151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TextBox 68"/>
            <p:cNvSpPr txBox="1"/>
            <p:nvPr/>
          </p:nvSpPr>
          <p:spPr>
            <a:xfrm>
              <a:off x="0" y="-19050"/>
              <a:ext cx="712191" cy="192068"/>
            </a:xfrm>
            <a:prstGeom prst="rect">
              <a:avLst/>
            </a:prstGeom>
          </p:spPr>
          <p:txBody>
            <a:bodyPr lIns="81937" tIns="81937" rIns="81937" bIns="81937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70" name="TextBox 70"/>
          <p:cNvSpPr txBox="1"/>
          <p:nvPr/>
        </p:nvSpPr>
        <p:spPr>
          <a:xfrm>
            <a:off x="9512144" y="5436929"/>
            <a:ext cx="2365512" cy="2571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00"/>
              </a:lnSpc>
            </a:pPr>
            <a:r>
              <a:rPr lang="en-US" sz="1500" b="1" spc="75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Kathryn Evans</a:t>
            </a:r>
          </a:p>
        </p:txBody>
      </p:sp>
      <p:sp>
        <p:nvSpPr>
          <p:cNvPr id="69" name="TextBox 69"/>
          <p:cNvSpPr txBox="1"/>
          <p:nvPr/>
        </p:nvSpPr>
        <p:spPr>
          <a:xfrm>
            <a:off x="9611419" y="5665501"/>
            <a:ext cx="2166962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199" spc="59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Pre-Award Specialist</a:t>
            </a:r>
          </a:p>
        </p:txBody>
      </p:sp>
      <p:sp>
        <p:nvSpPr>
          <p:cNvPr id="65" name="AutoShape 6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15818805" y="1705136"/>
            <a:ext cx="1728" cy="3369396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4" name="AutoShape 6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452388" y="2266368"/>
            <a:ext cx="366416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59" name="Group 5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875746" y="1894078"/>
            <a:ext cx="2576642" cy="744580"/>
            <a:chOff x="0" y="0"/>
            <a:chExt cx="702913" cy="203123"/>
          </a:xfrm>
        </p:grpSpPr>
        <p:sp>
          <p:nvSpPr>
            <p:cNvPr id="60" name="Freeform 60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02913" cy="203123"/>
            </a:xfrm>
            <a:custGeom>
              <a:avLst/>
              <a:gdLst/>
              <a:ahLst/>
              <a:cxnLst/>
              <a:rect l="l" t="t" r="r" b="b"/>
              <a:pathLst>
                <a:path w="702913" h="203123">
                  <a:moveTo>
                    <a:pt x="17958" y="0"/>
                  </a:moveTo>
                  <a:lnTo>
                    <a:pt x="684955" y="0"/>
                  </a:lnTo>
                  <a:cubicBezTo>
                    <a:pt x="694873" y="0"/>
                    <a:pt x="702913" y="8040"/>
                    <a:pt x="702913" y="17958"/>
                  </a:cubicBezTo>
                  <a:lnTo>
                    <a:pt x="702913" y="185165"/>
                  </a:lnTo>
                  <a:cubicBezTo>
                    <a:pt x="702913" y="195083"/>
                    <a:pt x="694873" y="203123"/>
                    <a:pt x="684955" y="203123"/>
                  </a:cubicBezTo>
                  <a:lnTo>
                    <a:pt x="17958" y="203123"/>
                  </a:lnTo>
                  <a:cubicBezTo>
                    <a:pt x="8040" y="203123"/>
                    <a:pt x="0" y="195083"/>
                    <a:pt x="0" y="185165"/>
                  </a:cubicBezTo>
                  <a:lnTo>
                    <a:pt x="0" y="17958"/>
                  </a:lnTo>
                  <a:cubicBezTo>
                    <a:pt x="0" y="8040"/>
                    <a:pt x="8040" y="0"/>
                    <a:pt x="17958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TextBox 61"/>
            <p:cNvSpPr txBox="1"/>
            <p:nvPr/>
          </p:nvSpPr>
          <p:spPr>
            <a:xfrm>
              <a:off x="0" y="-19050"/>
              <a:ext cx="702913" cy="222173"/>
            </a:xfrm>
            <a:prstGeom prst="rect">
              <a:avLst/>
            </a:prstGeom>
          </p:spPr>
          <p:txBody>
            <a:bodyPr lIns="47843" tIns="47843" rIns="47843" bIns="47843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63" name="TextBox 63"/>
          <p:cNvSpPr txBox="1"/>
          <p:nvPr/>
        </p:nvSpPr>
        <p:spPr>
          <a:xfrm>
            <a:off x="12999554" y="1943809"/>
            <a:ext cx="2329027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Amanda Martin</a:t>
            </a:r>
          </a:p>
        </p:txBody>
      </p:sp>
      <p:sp>
        <p:nvSpPr>
          <p:cNvPr id="62" name="TextBox 62"/>
          <p:cNvSpPr txBox="1"/>
          <p:nvPr/>
        </p:nvSpPr>
        <p:spPr>
          <a:xfrm>
            <a:off x="12899137" y="2169923"/>
            <a:ext cx="2529859" cy="4172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Pre-Award Senior Manager</a:t>
            </a:r>
          </a:p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Central/DP</a:t>
            </a:r>
          </a:p>
        </p:txBody>
      </p:sp>
      <p:sp>
        <p:nvSpPr>
          <p:cNvPr id="58" name="AutoShape 5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235747" y="3096237"/>
            <a:ext cx="583057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53" name="Group 5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778808" y="2793919"/>
            <a:ext cx="2456939" cy="604635"/>
            <a:chOff x="0" y="0"/>
            <a:chExt cx="586217" cy="144264"/>
          </a:xfrm>
        </p:grpSpPr>
        <p:sp>
          <p:nvSpPr>
            <p:cNvPr id="54" name="Freeform 54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586217" cy="144264"/>
            </a:xfrm>
            <a:custGeom>
              <a:avLst/>
              <a:gdLst/>
              <a:ahLst/>
              <a:cxnLst/>
              <a:rect l="l" t="t" r="r" b="b"/>
              <a:pathLst>
                <a:path w="586217" h="144264">
                  <a:moveTo>
                    <a:pt x="31510" y="0"/>
                  </a:moveTo>
                  <a:lnTo>
                    <a:pt x="554706" y="0"/>
                  </a:lnTo>
                  <a:cubicBezTo>
                    <a:pt x="563063" y="0"/>
                    <a:pt x="571078" y="3320"/>
                    <a:pt x="576988" y="9229"/>
                  </a:cubicBezTo>
                  <a:cubicBezTo>
                    <a:pt x="582897" y="15139"/>
                    <a:pt x="586217" y="23153"/>
                    <a:pt x="586217" y="31510"/>
                  </a:cubicBezTo>
                  <a:lnTo>
                    <a:pt x="586217" y="112753"/>
                  </a:lnTo>
                  <a:cubicBezTo>
                    <a:pt x="586217" y="121110"/>
                    <a:pt x="582897" y="129125"/>
                    <a:pt x="576988" y="135035"/>
                  </a:cubicBezTo>
                  <a:cubicBezTo>
                    <a:pt x="571078" y="140944"/>
                    <a:pt x="563063" y="144264"/>
                    <a:pt x="554706" y="144264"/>
                  </a:cubicBezTo>
                  <a:lnTo>
                    <a:pt x="31510" y="144264"/>
                  </a:lnTo>
                  <a:cubicBezTo>
                    <a:pt x="23153" y="144264"/>
                    <a:pt x="15139" y="140944"/>
                    <a:pt x="9229" y="135035"/>
                  </a:cubicBezTo>
                  <a:cubicBezTo>
                    <a:pt x="3320" y="129125"/>
                    <a:pt x="0" y="121110"/>
                    <a:pt x="0" y="112753"/>
                  </a:cubicBezTo>
                  <a:lnTo>
                    <a:pt x="0" y="31510"/>
                  </a:lnTo>
                  <a:cubicBezTo>
                    <a:pt x="0" y="23153"/>
                    <a:pt x="3320" y="15139"/>
                    <a:pt x="9229" y="9229"/>
                  </a:cubicBezTo>
                  <a:cubicBezTo>
                    <a:pt x="15139" y="3320"/>
                    <a:pt x="23153" y="0"/>
                    <a:pt x="3151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TextBox 55"/>
            <p:cNvSpPr txBox="1"/>
            <p:nvPr/>
          </p:nvSpPr>
          <p:spPr>
            <a:xfrm>
              <a:off x="0" y="-19050"/>
              <a:ext cx="586217" cy="163314"/>
            </a:xfrm>
            <a:prstGeom prst="rect">
              <a:avLst/>
            </a:prstGeom>
          </p:spPr>
          <p:txBody>
            <a:bodyPr lIns="99544" tIns="99544" rIns="99544" bIns="99544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7" name="TextBox 57"/>
          <p:cNvSpPr txBox="1"/>
          <p:nvPr/>
        </p:nvSpPr>
        <p:spPr>
          <a:xfrm>
            <a:off x="12896864" y="2857712"/>
            <a:ext cx="2220827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Gretchen Scheffee</a:t>
            </a:r>
          </a:p>
        </p:txBody>
      </p:sp>
      <p:sp>
        <p:nvSpPr>
          <p:cNvPr id="56" name="TextBox 56"/>
          <p:cNvSpPr txBox="1"/>
          <p:nvPr/>
        </p:nvSpPr>
        <p:spPr>
          <a:xfrm>
            <a:off x="12867229" y="3083827"/>
            <a:ext cx="2280097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Pre-Award Specialist</a:t>
            </a:r>
          </a:p>
        </p:txBody>
      </p:sp>
      <p:sp>
        <p:nvSpPr>
          <p:cNvPr id="52" name="AutoShape 5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235747" y="3752137"/>
            <a:ext cx="583057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47" name="Group 4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778808" y="3449819"/>
            <a:ext cx="2456939" cy="604635"/>
            <a:chOff x="0" y="0"/>
            <a:chExt cx="586217" cy="144264"/>
          </a:xfrm>
        </p:grpSpPr>
        <p:sp>
          <p:nvSpPr>
            <p:cNvPr id="48" name="Freeform 48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586217" cy="144264"/>
            </a:xfrm>
            <a:custGeom>
              <a:avLst/>
              <a:gdLst/>
              <a:ahLst/>
              <a:cxnLst/>
              <a:rect l="l" t="t" r="r" b="b"/>
              <a:pathLst>
                <a:path w="586217" h="144264">
                  <a:moveTo>
                    <a:pt x="31510" y="0"/>
                  </a:moveTo>
                  <a:lnTo>
                    <a:pt x="554706" y="0"/>
                  </a:lnTo>
                  <a:cubicBezTo>
                    <a:pt x="563063" y="0"/>
                    <a:pt x="571078" y="3320"/>
                    <a:pt x="576988" y="9229"/>
                  </a:cubicBezTo>
                  <a:cubicBezTo>
                    <a:pt x="582897" y="15139"/>
                    <a:pt x="586217" y="23153"/>
                    <a:pt x="586217" y="31510"/>
                  </a:cubicBezTo>
                  <a:lnTo>
                    <a:pt x="586217" y="112753"/>
                  </a:lnTo>
                  <a:cubicBezTo>
                    <a:pt x="586217" y="121110"/>
                    <a:pt x="582897" y="129125"/>
                    <a:pt x="576988" y="135035"/>
                  </a:cubicBezTo>
                  <a:cubicBezTo>
                    <a:pt x="571078" y="140944"/>
                    <a:pt x="563063" y="144264"/>
                    <a:pt x="554706" y="144264"/>
                  </a:cubicBezTo>
                  <a:lnTo>
                    <a:pt x="31510" y="144264"/>
                  </a:lnTo>
                  <a:cubicBezTo>
                    <a:pt x="23153" y="144264"/>
                    <a:pt x="15139" y="140944"/>
                    <a:pt x="9229" y="135035"/>
                  </a:cubicBezTo>
                  <a:cubicBezTo>
                    <a:pt x="3320" y="129125"/>
                    <a:pt x="0" y="121110"/>
                    <a:pt x="0" y="112753"/>
                  </a:cubicBezTo>
                  <a:lnTo>
                    <a:pt x="0" y="31510"/>
                  </a:lnTo>
                  <a:cubicBezTo>
                    <a:pt x="0" y="23153"/>
                    <a:pt x="3320" y="15139"/>
                    <a:pt x="9229" y="9229"/>
                  </a:cubicBezTo>
                  <a:cubicBezTo>
                    <a:pt x="15139" y="3320"/>
                    <a:pt x="23153" y="0"/>
                    <a:pt x="3151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TextBox 49"/>
            <p:cNvSpPr txBox="1"/>
            <p:nvPr/>
          </p:nvSpPr>
          <p:spPr>
            <a:xfrm>
              <a:off x="0" y="-19050"/>
              <a:ext cx="586217" cy="163314"/>
            </a:xfrm>
            <a:prstGeom prst="rect">
              <a:avLst/>
            </a:prstGeom>
          </p:spPr>
          <p:txBody>
            <a:bodyPr lIns="99544" tIns="99544" rIns="99544" bIns="99544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1" name="TextBox 51"/>
          <p:cNvSpPr txBox="1"/>
          <p:nvPr/>
        </p:nvSpPr>
        <p:spPr>
          <a:xfrm>
            <a:off x="12896864" y="3513612"/>
            <a:ext cx="2220827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Amanda Glidden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12867229" y="3739726"/>
            <a:ext cx="2280097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Pre-Award Specialist</a:t>
            </a:r>
          </a:p>
        </p:txBody>
      </p:sp>
      <p:sp>
        <p:nvSpPr>
          <p:cNvPr id="46" name="AutoShape 4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235747" y="4402274"/>
            <a:ext cx="583057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41" name="Group 4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778808" y="4102079"/>
            <a:ext cx="2456939" cy="600389"/>
            <a:chOff x="0" y="0"/>
            <a:chExt cx="586217" cy="143251"/>
          </a:xfrm>
        </p:grpSpPr>
        <p:sp>
          <p:nvSpPr>
            <p:cNvPr id="42" name="Freeform 42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586217" cy="143251"/>
            </a:xfrm>
            <a:custGeom>
              <a:avLst/>
              <a:gdLst/>
              <a:ahLst/>
              <a:cxnLst/>
              <a:rect l="l" t="t" r="r" b="b"/>
              <a:pathLst>
                <a:path w="586217" h="143251">
                  <a:moveTo>
                    <a:pt x="31510" y="0"/>
                  </a:moveTo>
                  <a:lnTo>
                    <a:pt x="554706" y="0"/>
                  </a:lnTo>
                  <a:cubicBezTo>
                    <a:pt x="563063" y="0"/>
                    <a:pt x="571078" y="3320"/>
                    <a:pt x="576988" y="9229"/>
                  </a:cubicBezTo>
                  <a:cubicBezTo>
                    <a:pt x="582897" y="15139"/>
                    <a:pt x="586217" y="23153"/>
                    <a:pt x="586217" y="31510"/>
                  </a:cubicBezTo>
                  <a:lnTo>
                    <a:pt x="586217" y="111740"/>
                  </a:lnTo>
                  <a:cubicBezTo>
                    <a:pt x="586217" y="120097"/>
                    <a:pt x="582897" y="128112"/>
                    <a:pt x="576988" y="134022"/>
                  </a:cubicBezTo>
                  <a:cubicBezTo>
                    <a:pt x="571078" y="139931"/>
                    <a:pt x="563063" y="143251"/>
                    <a:pt x="554706" y="143251"/>
                  </a:cubicBezTo>
                  <a:lnTo>
                    <a:pt x="31510" y="143251"/>
                  </a:lnTo>
                  <a:cubicBezTo>
                    <a:pt x="14108" y="143251"/>
                    <a:pt x="0" y="129143"/>
                    <a:pt x="0" y="111740"/>
                  </a:cubicBezTo>
                  <a:lnTo>
                    <a:pt x="0" y="31510"/>
                  </a:lnTo>
                  <a:cubicBezTo>
                    <a:pt x="0" y="23153"/>
                    <a:pt x="3320" y="15139"/>
                    <a:pt x="9229" y="9229"/>
                  </a:cubicBezTo>
                  <a:cubicBezTo>
                    <a:pt x="15139" y="3320"/>
                    <a:pt x="23153" y="0"/>
                    <a:pt x="3151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TextBox 43"/>
            <p:cNvSpPr txBox="1"/>
            <p:nvPr/>
          </p:nvSpPr>
          <p:spPr>
            <a:xfrm>
              <a:off x="0" y="-19050"/>
              <a:ext cx="586217" cy="162301"/>
            </a:xfrm>
            <a:prstGeom prst="rect">
              <a:avLst/>
            </a:prstGeom>
          </p:spPr>
          <p:txBody>
            <a:bodyPr lIns="99544" tIns="99544" rIns="99544" bIns="99544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45" name="TextBox 45"/>
          <p:cNvSpPr txBox="1"/>
          <p:nvPr/>
        </p:nvSpPr>
        <p:spPr>
          <a:xfrm>
            <a:off x="12896864" y="4147585"/>
            <a:ext cx="2220827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Amber Kizer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12778808" y="4373699"/>
            <a:ext cx="2456939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Pre-Award Specialist</a:t>
            </a:r>
          </a:p>
        </p:txBody>
      </p:sp>
      <p:sp>
        <p:nvSpPr>
          <p:cNvPr id="40" name="AutoShape 4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235747" y="5052384"/>
            <a:ext cx="583057" cy="27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35" name="Group 3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778808" y="4750093"/>
            <a:ext cx="2456939" cy="604581"/>
            <a:chOff x="0" y="0"/>
            <a:chExt cx="586217" cy="144251"/>
          </a:xfrm>
        </p:grpSpPr>
        <p:sp>
          <p:nvSpPr>
            <p:cNvPr id="36" name="Freeform 36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586217" cy="144251"/>
            </a:xfrm>
            <a:custGeom>
              <a:avLst/>
              <a:gdLst/>
              <a:ahLst/>
              <a:cxnLst/>
              <a:rect l="l" t="t" r="r" b="b"/>
              <a:pathLst>
                <a:path w="586217" h="144251">
                  <a:moveTo>
                    <a:pt x="31510" y="0"/>
                  </a:moveTo>
                  <a:lnTo>
                    <a:pt x="554706" y="0"/>
                  </a:lnTo>
                  <a:cubicBezTo>
                    <a:pt x="563063" y="0"/>
                    <a:pt x="571078" y="3320"/>
                    <a:pt x="576988" y="9229"/>
                  </a:cubicBezTo>
                  <a:cubicBezTo>
                    <a:pt x="582897" y="15139"/>
                    <a:pt x="586217" y="23153"/>
                    <a:pt x="586217" y="31510"/>
                  </a:cubicBezTo>
                  <a:lnTo>
                    <a:pt x="586217" y="112740"/>
                  </a:lnTo>
                  <a:cubicBezTo>
                    <a:pt x="586217" y="121098"/>
                    <a:pt x="582897" y="129112"/>
                    <a:pt x="576988" y="135022"/>
                  </a:cubicBezTo>
                  <a:cubicBezTo>
                    <a:pt x="571078" y="140931"/>
                    <a:pt x="563063" y="144251"/>
                    <a:pt x="554706" y="144251"/>
                  </a:cubicBezTo>
                  <a:lnTo>
                    <a:pt x="31510" y="144251"/>
                  </a:lnTo>
                  <a:cubicBezTo>
                    <a:pt x="23153" y="144251"/>
                    <a:pt x="15139" y="140931"/>
                    <a:pt x="9229" y="135022"/>
                  </a:cubicBezTo>
                  <a:cubicBezTo>
                    <a:pt x="3320" y="129112"/>
                    <a:pt x="0" y="121098"/>
                    <a:pt x="0" y="112740"/>
                  </a:cubicBezTo>
                  <a:lnTo>
                    <a:pt x="0" y="31510"/>
                  </a:lnTo>
                  <a:cubicBezTo>
                    <a:pt x="0" y="23153"/>
                    <a:pt x="3320" y="15139"/>
                    <a:pt x="9229" y="9229"/>
                  </a:cubicBezTo>
                  <a:cubicBezTo>
                    <a:pt x="15139" y="3320"/>
                    <a:pt x="23153" y="0"/>
                    <a:pt x="3151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TextBox 37"/>
            <p:cNvSpPr txBox="1"/>
            <p:nvPr/>
          </p:nvSpPr>
          <p:spPr>
            <a:xfrm>
              <a:off x="0" y="-19050"/>
              <a:ext cx="586217" cy="163301"/>
            </a:xfrm>
            <a:prstGeom prst="rect">
              <a:avLst/>
            </a:prstGeom>
          </p:spPr>
          <p:txBody>
            <a:bodyPr lIns="99544" tIns="99544" rIns="99544" bIns="99544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39" name="TextBox 39"/>
          <p:cNvSpPr txBox="1"/>
          <p:nvPr/>
        </p:nvSpPr>
        <p:spPr>
          <a:xfrm>
            <a:off x="12896864" y="4813886"/>
            <a:ext cx="2220827" cy="254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Joley Clodfelter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12867229" y="5039946"/>
            <a:ext cx="2280097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Pre-Award Specialist</a:t>
            </a:r>
          </a:p>
        </p:txBody>
      </p:sp>
      <p:sp>
        <p:nvSpPr>
          <p:cNvPr id="34" name="AutoShape 3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116943" y="1681702"/>
            <a:ext cx="0" cy="7423899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3" name="AutoShape 3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011790" y="6331888"/>
            <a:ext cx="1105153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8" name="Group 2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517398" y="5978926"/>
            <a:ext cx="2494392" cy="705926"/>
            <a:chOff x="0" y="0"/>
            <a:chExt cx="670480" cy="189749"/>
          </a:xfrm>
        </p:grpSpPr>
        <p:sp>
          <p:nvSpPr>
            <p:cNvPr id="29" name="Freeform 29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70480" cy="189749"/>
            </a:xfrm>
            <a:custGeom>
              <a:avLst/>
              <a:gdLst/>
              <a:ahLst/>
              <a:cxnLst/>
              <a:rect l="l" t="t" r="r" b="b"/>
              <a:pathLst>
                <a:path w="670480" h="189749">
                  <a:moveTo>
                    <a:pt x="31037" y="0"/>
                  </a:moveTo>
                  <a:lnTo>
                    <a:pt x="639443" y="0"/>
                  </a:lnTo>
                  <a:cubicBezTo>
                    <a:pt x="656584" y="0"/>
                    <a:pt x="670480" y="13896"/>
                    <a:pt x="670480" y="31037"/>
                  </a:cubicBezTo>
                  <a:lnTo>
                    <a:pt x="670480" y="158712"/>
                  </a:lnTo>
                  <a:cubicBezTo>
                    <a:pt x="670480" y="175853"/>
                    <a:pt x="656584" y="189749"/>
                    <a:pt x="639443" y="189749"/>
                  </a:cubicBezTo>
                  <a:lnTo>
                    <a:pt x="31037" y="189749"/>
                  </a:lnTo>
                  <a:cubicBezTo>
                    <a:pt x="13896" y="189749"/>
                    <a:pt x="0" y="175853"/>
                    <a:pt x="0" y="158712"/>
                  </a:cubicBezTo>
                  <a:lnTo>
                    <a:pt x="0" y="31037"/>
                  </a:lnTo>
                  <a:cubicBezTo>
                    <a:pt x="0" y="13896"/>
                    <a:pt x="13896" y="0"/>
                    <a:pt x="31037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TextBox 30"/>
            <p:cNvSpPr txBox="1"/>
            <p:nvPr/>
          </p:nvSpPr>
          <p:spPr>
            <a:xfrm>
              <a:off x="0" y="-19050"/>
              <a:ext cx="670480" cy="208799"/>
            </a:xfrm>
            <a:prstGeom prst="rect">
              <a:avLst/>
            </a:prstGeom>
          </p:spPr>
          <p:txBody>
            <a:bodyPr lIns="88361" tIns="88361" rIns="88361" bIns="88361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32" name="TextBox 32"/>
          <p:cNvSpPr txBox="1"/>
          <p:nvPr/>
        </p:nvSpPr>
        <p:spPr>
          <a:xfrm>
            <a:off x="12705439" y="6087976"/>
            <a:ext cx="2118311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Matthew Claxton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12592287" y="6314090"/>
            <a:ext cx="2344615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199" spc="59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Pre-Award Senior Manager</a:t>
            </a:r>
          </a:p>
        </p:txBody>
      </p:sp>
      <p:sp>
        <p:nvSpPr>
          <p:cNvPr id="27" name="AutoShape 2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4795150" y="7139569"/>
            <a:ext cx="1321794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2" name="Group 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338211" y="6837251"/>
            <a:ext cx="2456939" cy="604635"/>
            <a:chOff x="0" y="0"/>
            <a:chExt cx="586217" cy="144264"/>
          </a:xfrm>
        </p:grpSpPr>
        <p:sp>
          <p:nvSpPr>
            <p:cNvPr id="23" name="Freeform 23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586217" cy="144264"/>
            </a:xfrm>
            <a:custGeom>
              <a:avLst/>
              <a:gdLst/>
              <a:ahLst/>
              <a:cxnLst/>
              <a:rect l="l" t="t" r="r" b="b"/>
              <a:pathLst>
                <a:path w="586217" h="144264">
                  <a:moveTo>
                    <a:pt x="31510" y="0"/>
                  </a:moveTo>
                  <a:lnTo>
                    <a:pt x="554706" y="0"/>
                  </a:lnTo>
                  <a:cubicBezTo>
                    <a:pt x="563063" y="0"/>
                    <a:pt x="571078" y="3320"/>
                    <a:pt x="576988" y="9229"/>
                  </a:cubicBezTo>
                  <a:cubicBezTo>
                    <a:pt x="582897" y="15139"/>
                    <a:pt x="586217" y="23153"/>
                    <a:pt x="586217" y="31510"/>
                  </a:cubicBezTo>
                  <a:lnTo>
                    <a:pt x="586217" y="112753"/>
                  </a:lnTo>
                  <a:cubicBezTo>
                    <a:pt x="586217" y="121110"/>
                    <a:pt x="582897" y="129125"/>
                    <a:pt x="576988" y="135035"/>
                  </a:cubicBezTo>
                  <a:cubicBezTo>
                    <a:pt x="571078" y="140944"/>
                    <a:pt x="563063" y="144264"/>
                    <a:pt x="554706" y="144264"/>
                  </a:cubicBezTo>
                  <a:lnTo>
                    <a:pt x="31510" y="144264"/>
                  </a:lnTo>
                  <a:cubicBezTo>
                    <a:pt x="23153" y="144264"/>
                    <a:pt x="15139" y="140944"/>
                    <a:pt x="9229" y="135035"/>
                  </a:cubicBezTo>
                  <a:cubicBezTo>
                    <a:pt x="3320" y="129125"/>
                    <a:pt x="0" y="121110"/>
                    <a:pt x="0" y="112753"/>
                  </a:cubicBezTo>
                  <a:lnTo>
                    <a:pt x="0" y="31510"/>
                  </a:lnTo>
                  <a:cubicBezTo>
                    <a:pt x="0" y="23153"/>
                    <a:pt x="3320" y="15139"/>
                    <a:pt x="9229" y="9229"/>
                  </a:cubicBezTo>
                  <a:cubicBezTo>
                    <a:pt x="15139" y="3320"/>
                    <a:pt x="23153" y="0"/>
                    <a:pt x="3151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0" y="-19050"/>
              <a:ext cx="586217" cy="163314"/>
            </a:xfrm>
            <a:prstGeom prst="rect">
              <a:avLst/>
            </a:prstGeom>
          </p:spPr>
          <p:txBody>
            <a:bodyPr lIns="99544" tIns="99544" rIns="99544" bIns="99544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6" name="TextBox 26"/>
          <p:cNvSpPr txBox="1"/>
          <p:nvPr/>
        </p:nvSpPr>
        <p:spPr>
          <a:xfrm>
            <a:off x="12456266" y="6901044"/>
            <a:ext cx="2220827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Clinton Johnson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12382421" y="7127159"/>
            <a:ext cx="2368518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Pre-Award Specialist</a:t>
            </a:r>
          </a:p>
        </p:txBody>
      </p:sp>
      <p:sp>
        <p:nvSpPr>
          <p:cNvPr id="21" name="AutoShape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4795150" y="7795469"/>
            <a:ext cx="1321794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6" name="Group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338211" y="7493151"/>
            <a:ext cx="2456939" cy="604635"/>
            <a:chOff x="0" y="0"/>
            <a:chExt cx="586217" cy="144264"/>
          </a:xfrm>
        </p:grpSpPr>
        <p:sp>
          <p:nvSpPr>
            <p:cNvPr id="17" name="Freeform 17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586217" cy="144264"/>
            </a:xfrm>
            <a:custGeom>
              <a:avLst/>
              <a:gdLst/>
              <a:ahLst/>
              <a:cxnLst/>
              <a:rect l="l" t="t" r="r" b="b"/>
              <a:pathLst>
                <a:path w="586217" h="144264">
                  <a:moveTo>
                    <a:pt x="31510" y="0"/>
                  </a:moveTo>
                  <a:lnTo>
                    <a:pt x="554706" y="0"/>
                  </a:lnTo>
                  <a:cubicBezTo>
                    <a:pt x="563063" y="0"/>
                    <a:pt x="571078" y="3320"/>
                    <a:pt x="576988" y="9229"/>
                  </a:cubicBezTo>
                  <a:cubicBezTo>
                    <a:pt x="582897" y="15139"/>
                    <a:pt x="586217" y="23153"/>
                    <a:pt x="586217" y="31510"/>
                  </a:cubicBezTo>
                  <a:lnTo>
                    <a:pt x="586217" y="112753"/>
                  </a:lnTo>
                  <a:cubicBezTo>
                    <a:pt x="586217" y="121110"/>
                    <a:pt x="582897" y="129125"/>
                    <a:pt x="576988" y="135035"/>
                  </a:cubicBezTo>
                  <a:cubicBezTo>
                    <a:pt x="571078" y="140944"/>
                    <a:pt x="563063" y="144264"/>
                    <a:pt x="554706" y="144264"/>
                  </a:cubicBezTo>
                  <a:lnTo>
                    <a:pt x="31510" y="144264"/>
                  </a:lnTo>
                  <a:cubicBezTo>
                    <a:pt x="23153" y="144264"/>
                    <a:pt x="15139" y="140944"/>
                    <a:pt x="9229" y="135035"/>
                  </a:cubicBezTo>
                  <a:cubicBezTo>
                    <a:pt x="3320" y="129125"/>
                    <a:pt x="0" y="121110"/>
                    <a:pt x="0" y="112753"/>
                  </a:cubicBezTo>
                  <a:lnTo>
                    <a:pt x="0" y="31510"/>
                  </a:lnTo>
                  <a:cubicBezTo>
                    <a:pt x="0" y="23153"/>
                    <a:pt x="3320" y="15139"/>
                    <a:pt x="9229" y="9229"/>
                  </a:cubicBezTo>
                  <a:cubicBezTo>
                    <a:pt x="15139" y="3320"/>
                    <a:pt x="23153" y="0"/>
                    <a:pt x="3151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0" y="-19050"/>
              <a:ext cx="586217" cy="163314"/>
            </a:xfrm>
            <a:prstGeom prst="rect">
              <a:avLst/>
            </a:prstGeom>
          </p:spPr>
          <p:txBody>
            <a:bodyPr lIns="99544" tIns="99544" rIns="99544" bIns="99544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0" name="TextBox 20"/>
          <p:cNvSpPr txBox="1"/>
          <p:nvPr/>
        </p:nvSpPr>
        <p:spPr>
          <a:xfrm>
            <a:off x="12456266" y="7556944"/>
            <a:ext cx="2220827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Malinda Estby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12338211" y="7783058"/>
            <a:ext cx="2456939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199" spc="59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Pre-Award Specialist</a:t>
            </a:r>
          </a:p>
        </p:txBody>
      </p:sp>
      <p:sp>
        <p:nvSpPr>
          <p:cNvPr id="15" name="AutoShape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4795150" y="8445606"/>
            <a:ext cx="1321794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0" name="Group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338211" y="8145411"/>
            <a:ext cx="2456939" cy="600389"/>
            <a:chOff x="0" y="0"/>
            <a:chExt cx="586217" cy="143251"/>
          </a:xfrm>
        </p:grpSpPr>
        <p:sp>
          <p:nvSpPr>
            <p:cNvPr id="11" name="Freeform 11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586217" cy="143251"/>
            </a:xfrm>
            <a:custGeom>
              <a:avLst/>
              <a:gdLst/>
              <a:ahLst/>
              <a:cxnLst/>
              <a:rect l="l" t="t" r="r" b="b"/>
              <a:pathLst>
                <a:path w="586217" h="143251">
                  <a:moveTo>
                    <a:pt x="31510" y="0"/>
                  </a:moveTo>
                  <a:lnTo>
                    <a:pt x="554706" y="0"/>
                  </a:lnTo>
                  <a:cubicBezTo>
                    <a:pt x="563063" y="0"/>
                    <a:pt x="571078" y="3320"/>
                    <a:pt x="576988" y="9229"/>
                  </a:cubicBezTo>
                  <a:cubicBezTo>
                    <a:pt x="582897" y="15139"/>
                    <a:pt x="586217" y="23153"/>
                    <a:pt x="586217" y="31510"/>
                  </a:cubicBezTo>
                  <a:lnTo>
                    <a:pt x="586217" y="111740"/>
                  </a:lnTo>
                  <a:cubicBezTo>
                    <a:pt x="586217" y="120097"/>
                    <a:pt x="582897" y="128112"/>
                    <a:pt x="576988" y="134022"/>
                  </a:cubicBezTo>
                  <a:cubicBezTo>
                    <a:pt x="571078" y="139931"/>
                    <a:pt x="563063" y="143251"/>
                    <a:pt x="554706" y="143251"/>
                  </a:cubicBezTo>
                  <a:lnTo>
                    <a:pt x="31510" y="143251"/>
                  </a:lnTo>
                  <a:cubicBezTo>
                    <a:pt x="14108" y="143251"/>
                    <a:pt x="0" y="129143"/>
                    <a:pt x="0" y="111740"/>
                  </a:cubicBezTo>
                  <a:lnTo>
                    <a:pt x="0" y="31510"/>
                  </a:lnTo>
                  <a:cubicBezTo>
                    <a:pt x="0" y="23153"/>
                    <a:pt x="3320" y="15139"/>
                    <a:pt x="9229" y="9229"/>
                  </a:cubicBezTo>
                  <a:cubicBezTo>
                    <a:pt x="15139" y="3320"/>
                    <a:pt x="23153" y="0"/>
                    <a:pt x="3151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-19050"/>
              <a:ext cx="586217" cy="162301"/>
            </a:xfrm>
            <a:prstGeom prst="rect">
              <a:avLst/>
            </a:prstGeom>
          </p:spPr>
          <p:txBody>
            <a:bodyPr lIns="99544" tIns="99544" rIns="99544" bIns="99544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4" name="TextBox 14"/>
          <p:cNvSpPr txBox="1"/>
          <p:nvPr/>
        </p:nvSpPr>
        <p:spPr>
          <a:xfrm>
            <a:off x="12456266" y="8190917"/>
            <a:ext cx="2220827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Marla Carey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2338211" y="8417031"/>
            <a:ext cx="2456939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Pre-Award Specialist</a:t>
            </a:r>
          </a:p>
        </p:txBody>
      </p:sp>
      <p:sp>
        <p:nvSpPr>
          <p:cNvPr id="9" name="AutoShap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4795150" y="9092210"/>
            <a:ext cx="1321794" cy="0"/>
          </a:xfrm>
          <a:prstGeom prst="line">
            <a:avLst/>
          </a:prstGeom>
          <a:ln w="3810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4" name="Group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338211" y="8793425"/>
            <a:ext cx="2456939" cy="597569"/>
            <a:chOff x="0" y="0"/>
            <a:chExt cx="586217" cy="142578"/>
          </a:xfrm>
        </p:grpSpPr>
        <p:sp>
          <p:nvSpPr>
            <p:cNvPr id="5" name="Freeform 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586217" cy="142578"/>
            </a:xfrm>
            <a:custGeom>
              <a:avLst/>
              <a:gdLst/>
              <a:ahLst/>
              <a:cxnLst/>
              <a:rect l="l" t="t" r="r" b="b"/>
              <a:pathLst>
                <a:path w="586217" h="142578">
                  <a:moveTo>
                    <a:pt x="31510" y="0"/>
                  </a:moveTo>
                  <a:lnTo>
                    <a:pt x="554706" y="0"/>
                  </a:lnTo>
                  <a:cubicBezTo>
                    <a:pt x="563063" y="0"/>
                    <a:pt x="571078" y="3320"/>
                    <a:pt x="576988" y="9229"/>
                  </a:cubicBezTo>
                  <a:cubicBezTo>
                    <a:pt x="582897" y="15139"/>
                    <a:pt x="586217" y="23153"/>
                    <a:pt x="586217" y="31510"/>
                  </a:cubicBezTo>
                  <a:lnTo>
                    <a:pt x="586217" y="111067"/>
                  </a:lnTo>
                  <a:cubicBezTo>
                    <a:pt x="586217" y="119424"/>
                    <a:pt x="582897" y="127439"/>
                    <a:pt x="576988" y="133349"/>
                  </a:cubicBezTo>
                  <a:cubicBezTo>
                    <a:pt x="571078" y="139258"/>
                    <a:pt x="563063" y="142578"/>
                    <a:pt x="554706" y="142578"/>
                  </a:cubicBezTo>
                  <a:lnTo>
                    <a:pt x="31510" y="142578"/>
                  </a:lnTo>
                  <a:cubicBezTo>
                    <a:pt x="23153" y="142578"/>
                    <a:pt x="15139" y="139258"/>
                    <a:pt x="9229" y="133349"/>
                  </a:cubicBezTo>
                  <a:cubicBezTo>
                    <a:pt x="3320" y="127439"/>
                    <a:pt x="0" y="119424"/>
                    <a:pt x="0" y="111067"/>
                  </a:cubicBezTo>
                  <a:lnTo>
                    <a:pt x="0" y="31510"/>
                  </a:lnTo>
                  <a:cubicBezTo>
                    <a:pt x="0" y="23153"/>
                    <a:pt x="3320" y="15139"/>
                    <a:pt x="9229" y="9229"/>
                  </a:cubicBezTo>
                  <a:cubicBezTo>
                    <a:pt x="15139" y="3320"/>
                    <a:pt x="23153" y="0"/>
                    <a:pt x="31510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19050"/>
              <a:ext cx="586217" cy="161628"/>
            </a:xfrm>
            <a:prstGeom prst="rect">
              <a:avLst/>
            </a:prstGeom>
          </p:spPr>
          <p:txBody>
            <a:bodyPr lIns="99544" tIns="99544" rIns="99544" bIns="99544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12338211" y="8847693"/>
            <a:ext cx="2456939" cy="2571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00"/>
              </a:lnSpc>
            </a:pPr>
            <a:r>
              <a:rPr lang="en-US" sz="1500" b="1" spc="75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Lovell Huang-LaRoche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2426631" y="9076266"/>
            <a:ext cx="2280097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0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Pre-Award Specialist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2035106" y="10107687"/>
            <a:ext cx="1876833" cy="4362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9"/>
              </a:lnSpc>
            </a:pPr>
            <a:r>
              <a:rPr lang="en-US" sz="1200" dirty="0">
                <a:solidFill>
                  <a:srgbClr val="000000"/>
                </a:solidFill>
                <a:latin typeface="ITC Franklin Gothic LT"/>
                <a:ea typeface="ITC Franklin Gothic LT"/>
                <a:cs typeface="ITC Franklin Gothic LT"/>
                <a:sym typeface="ITC Franklin Gothic LT"/>
              </a:rPr>
              <a:t>* Training Coordinator</a:t>
            </a:r>
          </a:p>
          <a:p>
            <a:pPr algn="l">
              <a:lnSpc>
                <a:spcPts val="1679"/>
              </a:lnSpc>
            </a:pPr>
            <a:r>
              <a:rPr lang="en-US" sz="1200" dirty="0">
                <a:solidFill>
                  <a:srgbClr val="000000"/>
                </a:solidFill>
                <a:latin typeface="ITC Franklin Gothic LT"/>
                <a:ea typeface="ITC Franklin Gothic LT"/>
                <a:cs typeface="ITC Franklin Gothic LT"/>
                <a:sym typeface="ITC Franklin Gothic LT"/>
              </a:rPr>
              <a:t>**Industrial Partnerships</a:t>
            </a:r>
          </a:p>
        </p:txBody>
      </p:sp>
      <p:sp>
        <p:nvSpPr>
          <p:cNvPr id="2" name="TextBox 2"/>
          <p:cNvSpPr txBox="1"/>
          <p:nvPr/>
        </p:nvSpPr>
        <p:spPr>
          <a:xfrm>
            <a:off x="14205211" y="10212462"/>
            <a:ext cx="1810643" cy="2266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0"/>
              </a:lnSpc>
            </a:pPr>
            <a:r>
              <a:rPr lang="en-US" sz="1200">
                <a:solidFill>
                  <a:srgbClr val="8E6F3E"/>
                </a:solidFill>
                <a:latin typeface="ITC Franklin Gothic LT"/>
                <a:ea typeface="ITC Franklin Gothic LT"/>
                <a:cs typeface="ITC Franklin Gothic LT"/>
                <a:sym typeface="ITC Franklin Gothic LT"/>
              </a:rPr>
              <a:t>Last updated 06/15/2026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</TotalTime>
  <Words>227</Words>
  <Application>Microsoft Office PowerPoint</Application>
  <PresentationFormat>Custom</PresentationFormat>
  <Paragraphs>89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Garet Bold</vt:lpstr>
      <vt:lpstr>ITC Franklin Gothic LT</vt:lpstr>
      <vt:lpstr>Garet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SPS Organizational Charts ADA (18 x 12 in)</dc:title>
  <cp:lastModifiedBy>H Rose Bretz</cp:lastModifiedBy>
  <cp:revision>3</cp:revision>
  <dcterms:created xsi:type="dcterms:W3CDTF">2006-08-16T00:00:00Z</dcterms:created>
  <dcterms:modified xsi:type="dcterms:W3CDTF">2026-06-17T17:33:00Z</dcterms:modified>
  <dc:identifier>DAHFnX0UlcY</dc:identifier>
</cp:coreProperties>
</file>